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2496" y="7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53C0097-680E-4BA2-BA6D-9751FF7A8E28}" type="datetimeFigureOut">
              <a:rPr lang="en-GB" smtClean="0"/>
              <a:t>20/10/2020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0079F1-EF15-4F87-9417-0C139300AD22}" type="slidenum">
              <a:rPr lang="en-GB" smtClean="0"/>
              <a:t>‹#›</a:t>
            </a:fld>
            <a:endParaRPr lang="en-GB"/>
          </a:p>
        </p:txBody>
      </p:sp>
    </p:spTree>
    <p:extLst>
      <p:ext uri="{BB962C8B-B14F-4D97-AF65-F5344CB8AC3E}">
        <p14:creationId xmlns:p14="http://schemas.microsoft.com/office/powerpoint/2010/main" val="3541805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3C0097-680E-4BA2-BA6D-9751FF7A8E28}" type="datetimeFigureOut">
              <a:rPr lang="en-GB" smtClean="0"/>
              <a:t>20/10/2020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0079F1-EF15-4F87-9417-0C139300AD22}" type="slidenum">
              <a:rPr lang="en-GB" smtClean="0"/>
              <a:t>‹#›</a:t>
            </a:fld>
            <a:endParaRPr lang="en-GB"/>
          </a:p>
        </p:txBody>
      </p:sp>
    </p:spTree>
    <p:extLst>
      <p:ext uri="{BB962C8B-B14F-4D97-AF65-F5344CB8AC3E}">
        <p14:creationId xmlns:p14="http://schemas.microsoft.com/office/powerpoint/2010/main" val="4205155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3C0097-680E-4BA2-BA6D-9751FF7A8E28}" type="datetimeFigureOut">
              <a:rPr lang="en-GB" smtClean="0"/>
              <a:t>20/10/2020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0079F1-EF15-4F87-9417-0C139300AD22}" type="slidenum">
              <a:rPr lang="en-GB" smtClean="0"/>
              <a:t>‹#›</a:t>
            </a:fld>
            <a:endParaRPr lang="en-GB"/>
          </a:p>
        </p:txBody>
      </p:sp>
    </p:spTree>
    <p:extLst>
      <p:ext uri="{BB962C8B-B14F-4D97-AF65-F5344CB8AC3E}">
        <p14:creationId xmlns:p14="http://schemas.microsoft.com/office/powerpoint/2010/main" val="113778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3C0097-680E-4BA2-BA6D-9751FF7A8E28}" type="datetimeFigureOut">
              <a:rPr lang="en-GB" smtClean="0"/>
              <a:t>20/10/2020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0079F1-EF15-4F87-9417-0C139300AD22}" type="slidenum">
              <a:rPr lang="en-GB" smtClean="0"/>
              <a:t>‹#›</a:t>
            </a:fld>
            <a:endParaRPr lang="en-GB"/>
          </a:p>
        </p:txBody>
      </p:sp>
    </p:spTree>
    <p:extLst>
      <p:ext uri="{BB962C8B-B14F-4D97-AF65-F5344CB8AC3E}">
        <p14:creationId xmlns:p14="http://schemas.microsoft.com/office/powerpoint/2010/main" val="3161695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3C0097-680E-4BA2-BA6D-9751FF7A8E28}" type="datetimeFigureOut">
              <a:rPr lang="en-GB" smtClean="0"/>
              <a:t>20/10/2020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0079F1-EF15-4F87-9417-0C139300AD22}" type="slidenum">
              <a:rPr lang="en-GB" smtClean="0"/>
              <a:t>‹#›</a:t>
            </a:fld>
            <a:endParaRPr lang="en-GB"/>
          </a:p>
        </p:txBody>
      </p:sp>
    </p:spTree>
    <p:extLst>
      <p:ext uri="{BB962C8B-B14F-4D97-AF65-F5344CB8AC3E}">
        <p14:creationId xmlns:p14="http://schemas.microsoft.com/office/powerpoint/2010/main" val="2511564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53C0097-680E-4BA2-BA6D-9751FF7A8E28}" type="datetimeFigureOut">
              <a:rPr lang="en-GB" smtClean="0"/>
              <a:t>20/10/2020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0079F1-EF15-4F87-9417-0C139300AD22}" type="slidenum">
              <a:rPr lang="en-GB" smtClean="0"/>
              <a:t>‹#›</a:t>
            </a:fld>
            <a:endParaRPr lang="en-GB"/>
          </a:p>
        </p:txBody>
      </p:sp>
    </p:spTree>
    <p:extLst>
      <p:ext uri="{BB962C8B-B14F-4D97-AF65-F5344CB8AC3E}">
        <p14:creationId xmlns:p14="http://schemas.microsoft.com/office/powerpoint/2010/main" val="2237241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53C0097-680E-4BA2-BA6D-9751FF7A8E28}" type="datetimeFigureOut">
              <a:rPr lang="en-GB" smtClean="0"/>
              <a:t>20/10/2020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0079F1-EF15-4F87-9417-0C139300AD22}" type="slidenum">
              <a:rPr lang="en-GB" smtClean="0"/>
              <a:t>‹#›</a:t>
            </a:fld>
            <a:endParaRPr lang="en-GB"/>
          </a:p>
        </p:txBody>
      </p:sp>
    </p:spTree>
    <p:extLst>
      <p:ext uri="{BB962C8B-B14F-4D97-AF65-F5344CB8AC3E}">
        <p14:creationId xmlns:p14="http://schemas.microsoft.com/office/powerpoint/2010/main" val="1651047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53C0097-680E-4BA2-BA6D-9751FF7A8E28}" type="datetimeFigureOut">
              <a:rPr lang="en-GB" smtClean="0"/>
              <a:t>20/10/2020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0079F1-EF15-4F87-9417-0C139300AD22}" type="slidenum">
              <a:rPr lang="en-GB" smtClean="0"/>
              <a:t>‹#›</a:t>
            </a:fld>
            <a:endParaRPr lang="en-GB"/>
          </a:p>
        </p:txBody>
      </p:sp>
    </p:spTree>
    <p:extLst>
      <p:ext uri="{BB962C8B-B14F-4D97-AF65-F5344CB8AC3E}">
        <p14:creationId xmlns:p14="http://schemas.microsoft.com/office/powerpoint/2010/main" val="1602269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C0097-680E-4BA2-BA6D-9751FF7A8E28}" type="datetimeFigureOut">
              <a:rPr lang="en-GB" smtClean="0"/>
              <a:t>20/10/2020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0079F1-EF15-4F87-9417-0C139300AD22}" type="slidenum">
              <a:rPr lang="en-GB" smtClean="0"/>
              <a:t>‹#›</a:t>
            </a:fld>
            <a:endParaRPr lang="en-GB"/>
          </a:p>
        </p:txBody>
      </p:sp>
    </p:spTree>
    <p:extLst>
      <p:ext uri="{BB962C8B-B14F-4D97-AF65-F5344CB8AC3E}">
        <p14:creationId xmlns:p14="http://schemas.microsoft.com/office/powerpoint/2010/main" val="503325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3C0097-680E-4BA2-BA6D-9751FF7A8E28}" type="datetimeFigureOut">
              <a:rPr lang="en-GB" smtClean="0"/>
              <a:t>20/10/2020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0079F1-EF15-4F87-9417-0C139300AD22}" type="slidenum">
              <a:rPr lang="en-GB" smtClean="0"/>
              <a:t>‹#›</a:t>
            </a:fld>
            <a:endParaRPr lang="en-GB"/>
          </a:p>
        </p:txBody>
      </p:sp>
    </p:spTree>
    <p:extLst>
      <p:ext uri="{BB962C8B-B14F-4D97-AF65-F5344CB8AC3E}">
        <p14:creationId xmlns:p14="http://schemas.microsoft.com/office/powerpoint/2010/main" val="2147927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3C0097-680E-4BA2-BA6D-9751FF7A8E28}" type="datetimeFigureOut">
              <a:rPr lang="en-GB" smtClean="0"/>
              <a:t>20/10/2020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0079F1-EF15-4F87-9417-0C139300AD22}" type="slidenum">
              <a:rPr lang="en-GB" smtClean="0"/>
              <a:t>‹#›</a:t>
            </a:fld>
            <a:endParaRPr lang="en-GB"/>
          </a:p>
        </p:txBody>
      </p:sp>
    </p:spTree>
    <p:extLst>
      <p:ext uri="{BB962C8B-B14F-4D97-AF65-F5344CB8AC3E}">
        <p14:creationId xmlns:p14="http://schemas.microsoft.com/office/powerpoint/2010/main" val="92581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53C0097-680E-4BA2-BA6D-9751FF7A8E28}" type="datetimeFigureOut">
              <a:rPr lang="en-GB" smtClean="0"/>
              <a:t>20/10/2020</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390079F1-EF15-4F87-9417-0C139300AD22}" type="slidenum">
              <a:rPr lang="en-GB" smtClean="0"/>
              <a:t>‹#›</a:t>
            </a:fld>
            <a:endParaRPr lang="en-GB"/>
          </a:p>
        </p:txBody>
      </p:sp>
    </p:spTree>
    <p:extLst>
      <p:ext uri="{BB962C8B-B14F-4D97-AF65-F5344CB8AC3E}">
        <p14:creationId xmlns:p14="http://schemas.microsoft.com/office/powerpoint/2010/main" val="3230182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566" y="0"/>
            <a:ext cx="6597352" cy="9510296"/>
          </a:xfrm>
          <a:prstGeom prst="rect">
            <a:avLst/>
          </a:prstGeom>
        </p:spPr>
        <p:txBody>
          <a:bodyPr wrap="square">
            <a:spAutoFit/>
          </a:bodyPr>
          <a:lstStyle/>
          <a:p>
            <a:pPr algn="ctr"/>
            <a:r>
              <a:rPr lang="en-GB" sz="2800" u="sng" dirty="0" smtClean="0">
                <a:latin typeface="Comic Sans MS" panose="030F0702030302020204" pitchFamily="66" charset="0"/>
              </a:rPr>
              <a:t>Pandas</a:t>
            </a:r>
          </a:p>
          <a:p>
            <a:pPr algn="ctr"/>
            <a:endParaRPr lang="en-GB" sz="2800" u="sng" dirty="0">
              <a:latin typeface="Comic Sans MS" panose="030F0702030302020204" pitchFamily="66" charset="0"/>
            </a:endParaRPr>
          </a:p>
          <a:p>
            <a:r>
              <a:rPr lang="en-GB" sz="2000" dirty="0">
                <a:latin typeface="Comic Sans MS" panose="030F0702030302020204" pitchFamily="66" charset="0"/>
              </a:rPr>
              <a:t>Pandas are the national animal of China. They </a:t>
            </a:r>
            <a:r>
              <a:rPr lang="en-GB" sz="2000" dirty="0" smtClean="0">
                <a:latin typeface="Comic Sans MS" panose="030F0702030302020204" pitchFamily="66" charset="0"/>
              </a:rPr>
              <a:t>are </a:t>
            </a:r>
            <a:r>
              <a:rPr lang="en-GB" sz="2000" dirty="0">
                <a:latin typeface="Comic Sans MS" panose="030F0702030302020204" pitchFamily="66" charset="0"/>
              </a:rPr>
              <a:t>related to bears and </a:t>
            </a:r>
            <a:r>
              <a:rPr lang="en-GB" sz="2000" dirty="0" smtClean="0">
                <a:latin typeface="Comic Sans MS" panose="030F0702030302020204" pitchFamily="66" charset="0"/>
              </a:rPr>
              <a:t>have </a:t>
            </a:r>
            <a:r>
              <a:rPr lang="en-GB" sz="2000" dirty="0">
                <a:latin typeface="Comic Sans MS" panose="030F0702030302020204" pitchFamily="66" charset="0"/>
              </a:rPr>
              <a:t>black eye </a:t>
            </a:r>
            <a:r>
              <a:rPr lang="en-GB" sz="2000" dirty="0" smtClean="0">
                <a:latin typeface="Comic Sans MS" panose="030F0702030302020204" pitchFamily="66" charset="0"/>
              </a:rPr>
              <a:t>patches</a:t>
            </a:r>
            <a:r>
              <a:rPr lang="en-GB" sz="1600" dirty="0" smtClean="0">
                <a:latin typeface="Comic Sans MS" panose="030F0702030302020204" pitchFamily="66" charset="0"/>
              </a:rPr>
              <a:t>. </a:t>
            </a:r>
            <a:endParaRPr lang="en-GB" sz="1600" dirty="0">
              <a:latin typeface="Comic Sans MS" panose="030F0702030302020204" pitchFamily="66" charset="0"/>
            </a:endParaRPr>
          </a:p>
          <a:p>
            <a:endParaRPr lang="en-GB" sz="1600" b="1" dirty="0">
              <a:latin typeface="Comic Sans MS" panose="030F0702030302020204" pitchFamily="66" charset="0"/>
            </a:endParaRPr>
          </a:p>
          <a:p>
            <a:r>
              <a:rPr lang="en-GB" sz="1600" b="1" u="sng" dirty="0">
                <a:latin typeface="Comic Sans MS" panose="030F0702030302020204" pitchFamily="66" charset="0"/>
              </a:rPr>
              <a:t>What do pandas look like?</a:t>
            </a:r>
          </a:p>
          <a:p>
            <a:r>
              <a:rPr lang="en-GB" sz="1600" dirty="0">
                <a:latin typeface="Comic Sans MS" panose="030F0702030302020204" pitchFamily="66" charset="0"/>
              </a:rPr>
              <a:t>There are two different types of </a:t>
            </a:r>
            <a:r>
              <a:rPr lang="en-GB" sz="1600" dirty="0" smtClean="0">
                <a:latin typeface="Comic Sans MS" panose="030F0702030302020204" pitchFamily="66" charset="0"/>
              </a:rPr>
              <a:t>panda. The </a:t>
            </a:r>
            <a:r>
              <a:rPr lang="en-GB" sz="1600" dirty="0">
                <a:latin typeface="Comic Sans MS" panose="030F0702030302020204" pitchFamily="66" charset="0"/>
              </a:rPr>
              <a:t>giant panda is the </a:t>
            </a:r>
            <a:r>
              <a:rPr lang="en-GB" sz="1600" dirty="0" smtClean="0">
                <a:latin typeface="Comic Sans MS" panose="030F0702030302020204" pitchFamily="66" charset="0"/>
              </a:rPr>
              <a:t>most well known </a:t>
            </a:r>
            <a:r>
              <a:rPr lang="en-GB" sz="1600" dirty="0">
                <a:latin typeface="Comic Sans MS" panose="030F0702030302020204" pitchFamily="66" charset="0"/>
              </a:rPr>
              <a:t>but the red panda also lives in the mountains in China. The red panda </a:t>
            </a:r>
            <a:r>
              <a:rPr lang="en-GB" sz="1600" dirty="0" smtClean="0">
                <a:latin typeface="Comic Sans MS" panose="030F0702030302020204" pitchFamily="66" charset="0"/>
              </a:rPr>
              <a:t>has a </a:t>
            </a:r>
            <a:r>
              <a:rPr lang="en-GB" sz="1600" dirty="0">
                <a:latin typeface="Comic Sans MS" panose="030F0702030302020204" pitchFamily="66" charset="0"/>
              </a:rPr>
              <a:t>long tail and is the same size as a cat. The giant panda is much bigger and has black and white fur. Both the red and giant pandas are </a:t>
            </a:r>
            <a:r>
              <a:rPr lang="en-GB" sz="1600" dirty="0" smtClean="0">
                <a:latin typeface="Comic Sans MS" panose="030F0702030302020204" pitchFamily="66" charset="0"/>
              </a:rPr>
              <a:t>have long, </a:t>
            </a:r>
            <a:r>
              <a:rPr lang="en-GB" sz="1600" dirty="0">
                <a:latin typeface="Comic Sans MS" panose="030F0702030302020204" pitchFamily="66" charset="0"/>
              </a:rPr>
              <a:t>sharp claws that </a:t>
            </a:r>
            <a:r>
              <a:rPr lang="en-GB" sz="1600" dirty="0" smtClean="0">
                <a:latin typeface="Comic Sans MS" panose="030F0702030302020204" pitchFamily="66" charset="0"/>
              </a:rPr>
              <a:t>they use to climb trees and strip bamboo. </a:t>
            </a:r>
            <a:endParaRPr lang="en-GB" sz="1600" dirty="0">
              <a:latin typeface="Comic Sans MS" panose="030F0702030302020204" pitchFamily="66" charset="0"/>
            </a:endParaRPr>
          </a:p>
          <a:p>
            <a:endParaRPr lang="en-GB" sz="1600" b="1" dirty="0">
              <a:latin typeface="Comic Sans MS" panose="030F0702030302020204" pitchFamily="66" charset="0"/>
            </a:endParaRPr>
          </a:p>
          <a:p>
            <a:endParaRPr lang="en-GB" sz="1600" b="1" u="sng" dirty="0" smtClean="0">
              <a:latin typeface="Comic Sans MS" panose="030F0702030302020204" pitchFamily="66" charset="0"/>
            </a:endParaRPr>
          </a:p>
          <a:p>
            <a:endParaRPr lang="en-GB" sz="1600" b="1" u="sng" dirty="0">
              <a:latin typeface="Comic Sans MS" panose="030F0702030302020204" pitchFamily="66" charset="0"/>
            </a:endParaRPr>
          </a:p>
          <a:p>
            <a:r>
              <a:rPr lang="en-GB" sz="1600" b="1" u="sng" dirty="0" smtClean="0">
                <a:latin typeface="Comic Sans MS" panose="030F0702030302020204" pitchFamily="66" charset="0"/>
              </a:rPr>
              <a:t>What </a:t>
            </a:r>
            <a:r>
              <a:rPr lang="en-GB" sz="1600" b="1" u="sng" dirty="0">
                <a:latin typeface="Comic Sans MS" panose="030F0702030302020204" pitchFamily="66" charset="0"/>
              </a:rPr>
              <a:t>do pandas eat? </a:t>
            </a:r>
          </a:p>
          <a:p>
            <a:r>
              <a:rPr lang="en-GB" sz="1600" dirty="0">
                <a:latin typeface="Comic Sans MS" panose="030F0702030302020204" pitchFamily="66" charset="0"/>
              </a:rPr>
              <a:t>Pandas are very fussy eaters. Most pandas only eat bamboo, a type of </a:t>
            </a:r>
            <a:r>
              <a:rPr lang="en-GB" sz="1600" dirty="0" smtClean="0">
                <a:latin typeface="Comic Sans MS" panose="030F0702030302020204" pitchFamily="66" charset="0"/>
              </a:rPr>
              <a:t>grass.  A giant panda will eat half their own weight in bamboo every day.</a:t>
            </a:r>
          </a:p>
          <a:p>
            <a:endParaRPr lang="en-GB" sz="1600" dirty="0">
              <a:latin typeface="Comic Sans MS" panose="030F0702030302020204" pitchFamily="66" charset="0"/>
            </a:endParaRPr>
          </a:p>
          <a:p>
            <a:endParaRPr lang="en-GB" sz="1600" dirty="0">
              <a:latin typeface="Comic Sans MS" panose="030F0702030302020204" pitchFamily="66" charset="0"/>
            </a:endParaRPr>
          </a:p>
          <a:p>
            <a:endParaRPr lang="en-GB" sz="1600" b="1" u="sng" dirty="0" smtClean="0">
              <a:latin typeface="Comic Sans MS" panose="030F0702030302020204" pitchFamily="66" charset="0"/>
            </a:endParaRPr>
          </a:p>
          <a:p>
            <a:endParaRPr lang="en-GB" sz="1600" b="1" u="sng" dirty="0">
              <a:latin typeface="Comic Sans MS" panose="030F0702030302020204" pitchFamily="66" charset="0"/>
            </a:endParaRPr>
          </a:p>
          <a:p>
            <a:pPr algn="r"/>
            <a:endParaRPr lang="en-GB" sz="1600" b="1" u="sng" dirty="0">
              <a:latin typeface="Comic Sans MS" panose="030F0702030302020204" pitchFamily="66" charset="0"/>
            </a:endParaRPr>
          </a:p>
          <a:p>
            <a:pPr algn="r"/>
            <a:endParaRPr lang="en-GB" sz="1600" b="1" u="sng" dirty="0" smtClean="0">
              <a:latin typeface="Comic Sans MS" panose="030F0702030302020204" pitchFamily="66" charset="0"/>
            </a:endParaRPr>
          </a:p>
          <a:p>
            <a:pPr algn="r"/>
            <a:endParaRPr lang="en-GB" sz="1600" dirty="0">
              <a:latin typeface="Comic Sans MS" panose="030F0702030302020204" pitchFamily="66" charset="0"/>
            </a:endParaRPr>
          </a:p>
          <a:p>
            <a:pPr algn="r"/>
            <a:endParaRPr lang="en-GB" sz="1600" dirty="0" smtClean="0">
              <a:latin typeface="Comic Sans MS" panose="030F0702030302020204" pitchFamily="66" charset="0"/>
            </a:endParaRPr>
          </a:p>
          <a:p>
            <a:pPr algn="r"/>
            <a:r>
              <a:rPr lang="en-GB" sz="1600" dirty="0" smtClean="0">
                <a:latin typeface="Comic Sans MS" panose="030F0702030302020204" pitchFamily="66" charset="0"/>
              </a:rPr>
              <a:t> </a:t>
            </a:r>
            <a:endParaRPr lang="en-GB" sz="1600" dirty="0">
              <a:latin typeface="Comic Sans MS" panose="030F0702030302020204" pitchFamily="66" charset="0"/>
            </a:endParaRPr>
          </a:p>
          <a:p>
            <a:endParaRPr lang="en-GB" sz="1600" b="1" u="sng" dirty="0" smtClean="0">
              <a:latin typeface="Comic Sans MS" panose="030F0702030302020204" pitchFamily="66" charset="0"/>
            </a:endParaRPr>
          </a:p>
          <a:p>
            <a:endParaRPr lang="en-GB" sz="1600" b="1" u="sng" dirty="0">
              <a:latin typeface="Comic Sans MS" panose="030F0702030302020204" pitchFamily="66" charset="0"/>
            </a:endParaRPr>
          </a:p>
          <a:p>
            <a:endParaRPr lang="en-GB" sz="1600" b="1" u="sng" dirty="0" smtClean="0">
              <a:latin typeface="Comic Sans MS" panose="030F0702030302020204" pitchFamily="66" charset="0"/>
            </a:endParaRPr>
          </a:p>
          <a:p>
            <a:r>
              <a:rPr lang="en-GB" sz="1600" b="1" u="sng" dirty="0" smtClean="0">
                <a:latin typeface="Comic Sans MS" panose="030F0702030302020204" pitchFamily="66" charset="0"/>
              </a:rPr>
              <a:t>Did you know?</a:t>
            </a:r>
            <a:endParaRPr lang="en-GB" sz="1600" b="1" u="sng" dirty="0">
              <a:latin typeface="Comic Sans MS" panose="030F0702030302020204" pitchFamily="66" charset="0"/>
            </a:endParaRPr>
          </a:p>
          <a:p>
            <a:r>
              <a:rPr lang="en-GB" sz="1600" dirty="0" smtClean="0">
                <a:latin typeface="Comic Sans MS" panose="030F0702030302020204" pitchFamily="66" charset="0"/>
              </a:rPr>
              <a:t>Pandas are endangered and if they are not looked after could become extinct. </a:t>
            </a:r>
            <a:endParaRPr lang="en-GB" sz="1600" dirty="0">
              <a:latin typeface="Comic Sans MS" panose="030F0702030302020204" pitchFamily="66" charset="0"/>
            </a:endParaRPr>
          </a:p>
          <a:p>
            <a:endParaRPr lang="en-GB" b="1" dirty="0">
              <a:latin typeface="Comic Sans MS" panose="030F0702030302020204" pitchFamily="66" charset="0"/>
            </a:endParaRPr>
          </a:p>
          <a:p>
            <a:endParaRPr lang="en-GB" b="1" dirty="0">
              <a:latin typeface="Comic Sans MS" panose="030F0702030302020204" pitchFamily="66"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3176" y="3347864"/>
            <a:ext cx="1512168" cy="945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755" y="5719803"/>
            <a:ext cx="1732635"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94069" y="7063090"/>
            <a:ext cx="2381250" cy="276999"/>
          </a:xfrm>
          <a:prstGeom prst="rect">
            <a:avLst/>
          </a:prstGeom>
          <a:noFill/>
        </p:spPr>
        <p:txBody>
          <a:bodyPr wrap="square" rtlCol="0">
            <a:spAutoFit/>
          </a:bodyPr>
          <a:lstStyle/>
          <a:p>
            <a:r>
              <a:rPr lang="en-GB" sz="1200" dirty="0" smtClean="0"/>
              <a:t>A giant panda eating bamboo.</a:t>
            </a:r>
            <a:endParaRPr lang="en-GB" sz="1200" dirty="0"/>
          </a:p>
        </p:txBody>
      </p:sp>
      <p:sp>
        <p:nvSpPr>
          <p:cNvPr id="6" name="Rectangle 5"/>
          <p:cNvSpPr/>
          <p:nvPr/>
        </p:nvSpPr>
        <p:spPr>
          <a:xfrm>
            <a:off x="265494" y="5663153"/>
            <a:ext cx="2533042" cy="17281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53566" y="7942809"/>
            <a:ext cx="6597352"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891928" y="5078377"/>
            <a:ext cx="3403555" cy="1169551"/>
          </a:xfrm>
          <a:prstGeom prst="rect">
            <a:avLst/>
          </a:prstGeom>
          <a:noFill/>
        </p:spPr>
        <p:txBody>
          <a:bodyPr wrap="square" rtlCol="0">
            <a:spAutoFit/>
          </a:bodyPr>
          <a:lstStyle/>
          <a:p>
            <a:r>
              <a:rPr lang="en-GB" sz="1400" b="1" u="sng" dirty="0" smtClean="0">
                <a:latin typeface="Comic Sans MS" panose="030F0702030302020204" pitchFamily="66" charset="0"/>
              </a:rPr>
              <a:t>What do pandas do?</a:t>
            </a:r>
          </a:p>
          <a:p>
            <a:r>
              <a:rPr lang="en-GB" sz="1400" dirty="0" smtClean="0">
                <a:latin typeface="Comic Sans MS" panose="030F0702030302020204" pitchFamily="66" charset="0"/>
              </a:rPr>
              <a:t>Pandas spend most of their time eating or sleeping. Young pandas like to play with each other and can be very naughty!</a:t>
            </a:r>
            <a:endParaRPr lang="en-GB" sz="1400" dirty="0"/>
          </a:p>
        </p:txBody>
      </p:sp>
      <p:sp>
        <p:nvSpPr>
          <p:cNvPr id="9" name="TextBox 8"/>
          <p:cNvSpPr txBox="1"/>
          <p:nvPr/>
        </p:nvSpPr>
        <p:spPr>
          <a:xfrm>
            <a:off x="2910464" y="6295149"/>
            <a:ext cx="3403555" cy="1600438"/>
          </a:xfrm>
          <a:prstGeom prst="rect">
            <a:avLst/>
          </a:prstGeom>
          <a:noFill/>
        </p:spPr>
        <p:txBody>
          <a:bodyPr wrap="square" rtlCol="0">
            <a:spAutoFit/>
          </a:bodyPr>
          <a:lstStyle/>
          <a:p>
            <a:r>
              <a:rPr lang="en-GB" sz="1400" b="1" u="sng" dirty="0" smtClean="0">
                <a:latin typeface="Comic Sans MS" panose="030F0702030302020204" pitchFamily="66" charset="0"/>
              </a:rPr>
              <a:t>What does the future look like for pandas?</a:t>
            </a:r>
          </a:p>
          <a:p>
            <a:r>
              <a:rPr lang="en-GB" sz="1400" dirty="0" smtClean="0">
                <a:latin typeface="Comic Sans MS" panose="030F0702030302020204" pitchFamily="66" charset="0"/>
              </a:rPr>
              <a:t>There are not many pandas left in the world. They are a symbol for animal conservation. This means that people are doing their best to save the pandas. </a:t>
            </a:r>
          </a:p>
        </p:txBody>
      </p:sp>
    </p:spTree>
    <p:extLst>
      <p:ext uri="{BB962C8B-B14F-4D97-AF65-F5344CB8AC3E}">
        <p14:creationId xmlns:p14="http://schemas.microsoft.com/office/powerpoint/2010/main" val="1592323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566" y="0"/>
            <a:ext cx="6597352" cy="5693866"/>
          </a:xfrm>
          <a:prstGeom prst="rect">
            <a:avLst/>
          </a:prstGeom>
        </p:spPr>
        <p:txBody>
          <a:bodyPr wrap="square">
            <a:spAutoFit/>
          </a:bodyPr>
          <a:lstStyle/>
          <a:p>
            <a:pPr algn="ctr"/>
            <a:r>
              <a:rPr lang="en-GB" sz="2800" u="sng" dirty="0" smtClean="0">
                <a:latin typeface="Comic Sans MS" panose="030F0702030302020204" pitchFamily="66" charset="0"/>
              </a:rPr>
              <a:t>Elephants</a:t>
            </a:r>
          </a:p>
          <a:p>
            <a:pPr algn="ctr"/>
            <a:endParaRPr lang="en-GB" u="sng" dirty="0">
              <a:latin typeface="Comic Sans MS" panose="030F0702030302020204" pitchFamily="66" charset="0"/>
            </a:endParaRPr>
          </a:p>
          <a:p>
            <a:r>
              <a:rPr lang="en-GB" sz="2000" dirty="0" smtClean="0">
                <a:latin typeface="Comic Sans MS" panose="030F0702030302020204" pitchFamily="66" charset="0"/>
              </a:rPr>
              <a:t>Elephants live in Africa and India and are the largest animals that live on land. </a:t>
            </a:r>
          </a:p>
          <a:p>
            <a:endParaRPr lang="en-GB" sz="1600" dirty="0">
              <a:latin typeface="Comic Sans MS" panose="030F0702030302020204" pitchFamily="66" charset="0"/>
            </a:endParaRPr>
          </a:p>
          <a:p>
            <a:r>
              <a:rPr lang="en-GB" sz="1600" b="1" u="sng" dirty="0" smtClean="0">
                <a:latin typeface="Comic Sans MS" panose="030F0702030302020204" pitchFamily="66" charset="0"/>
              </a:rPr>
              <a:t>What </a:t>
            </a:r>
            <a:r>
              <a:rPr lang="en-GB" sz="1600" b="1" u="sng" dirty="0">
                <a:latin typeface="Comic Sans MS" panose="030F0702030302020204" pitchFamily="66" charset="0"/>
              </a:rPr>
              <a:t>do </a:t>
            </a:r>
            <a:r>
              <a:rPr lang="en-GB" sz="1600" b="1" u="sng" dirty="0" smtClean="0">
                <a:latin typeface="Comic Sans MS" panose="030F0702030302020204" pitchFamily="66" charset="0"/>
              </a:rPr>
              <a:t>elephants </a:t>
            </a:r>
            <a:r>
              <a:rPr lang="en-GB" sz="1600" b="1" u="sng" dirty="0">
                <a:latin typeface="Comic Sans MS" panose="030F0702030302020204" pitchFamily="66" charset="0"/>
              </a:rPr>
              <a:t>look like?</a:t>
            </a:r>
          </a:p>
          <a:p>
            <a:r>
              <a:rPr lang="en-GB" sz="1600" dirty="0" smtClean="0">
                <a:latin typeface="Comic Sans MS" panose="030F0702030302020204" pitchFamily="66" charset="0"/>
              </a:rPr>
              <a:t>Elephants have tough grey skin and large ears. They have a long nose called a trunk that they use to drink water. African elephants have bigger ears than Indian elephants. Elephants have tusks to protect them from other animals. </a:t>
            </a:r>
            <a:endParaRPr lang="en-GB" sz="1600" dirty="0">
              <a:latin typeface="Comic Sans MS" panose="030F0702030302020204" pitchFamily="66" charset="0"/>
            </a:endParaRPr>
          </a:p>
          <a:p>
            <a:endParaRPr lang="en-GB" sz="1600" b="1" dirty="0">
              <a:latin typeface="Comic Sans MS" panose="030F0702030302020204" pitchFamily="66" charset="0"/>
            </a:endParaRPr>
          </a:p>
          <a:p>
            <a:endParaRPr lang="en-GB" sz="1600" b="1" u="sng" dirty="0" smtClean="0">
              <a:latin typeface="Comic Sans MS" panose="030F0702030302020204" pitchFamily="66" charset="0"/>
            </a:endParaRPr>
          </a:p>
          <a:p>
            <a:endParaRPr lang="en-GB" sz="1600" b="1" u="sng" dirty="0" smtClean="0">
              <a:latin typeface="Comic Sans MS" panose="030F0702030302020204" pitchFamily="66" charset="0"/>
            </a:endParaRPr>
          </a:p>
          <a:p>
            <a:endParaRPr lang="en-GB" sz="1600" b="1" u="sng" dirty="0">
              <a:latin typeface="Comic Sans MS" panose="030F0702030302020204" pitchFamily="66" charset="0"/>
            </a:endParaRPr>
          </a:p>
          <a:p>
            <a:endParaRPr lang="en-GB" sz="1600" b="1" u="sng" dirty="0" smtClean="0">
              <a:latin typeface="Comic Sans MS" panose="030F0702030302020204" pitchFamily="66" charset="0"/>
            </a:endParaRPr>
          </a:p>
          <a:p>
            <a:endParaRPr lang="en-GB" sz="1600" b="1" u="sng" dirty="0">
              <a:latin typeface="Comic Sans MS" panose="030F0702030302020204" pitchFamily="66" charset="0"/>
            </a:endParaRPr>
          </a:p>
          <a:p>
            <a:endParaRPr lang="en-GB" sz="1600" b="1" u="sng" dirty="0">
              <a:latin typeface="Comic Sans MS" panose="030F0702030302020204" pitchFamily="66" charset="0"/>
            </a:endParaRPr>
          </a:p>
          <a:p>
            <a:endParaRPr lang="en-GB" sz="1600" b="1" u="sng" dirty="0" smtClean="0">
              <a:latin typeface="Comic Sans MS" panose="030F0702030302020204" pitchFamily="66" charset="0"/>
            </a:endParaRPr>
          </a:p>
          <a:p>
            <a:endParaRPr lang="en-GB" sz="1600" b="1" u="sng" dirty="0">
              <a:latin typeface="Comic Sans MS" panose="030F0702030302020204" pitchFamily="66" charset="0"/>
            </a:endParaRPr>
          </a:p>
          <a:p>
            <a:endParaRPr lang="en-GB" b="1" dirty="0">
              <a:latin typeface="Comic Sans MS" panose="030F0702030302020204" pitchFamily="66" charset="0"/>
            </a:endParaRPr>
          </a:p>
          <a:p>
            <a:endParaRPr lang="en-GB" b="1" dirty="0">
              <a:latin typeface="Comic Sans MS" panose="030F0702030302020204" pitchFamily="66" charset="0"/>
            </a:endParaRPr>
          </a:p>
        </p:txBody>
      </p:sp>
      <p:sp>
        <p:nvSpPr>
          <p:cNvPr id="5" name="TextBox 4"/>
          <p:cNvSpPr txBox="1"/>
          <p:nvPr/>
        </p:nvSpPr>
        <p:spPr>
          <a:xfrm>
            <a:off x="3808832" y="7456681"/>
            <a:ext cx="2381250" cy="276999"/>
          </a:xfrm>
          <a:prstGeom prst="rect">
            <a:avLst/>
          </a:prstGeom>
          <a:noFill/>
        </p:spPr>
        <p:txBody>
          <a:bodyPr wrap="square" rtlCol="0">
            <a:spAutoFit/>
          </a:bodyPr>
          <a:lstStyle/>
          <a:p>
            <a:pPr algn="ctr"/>
            <a:r>
              <a:rPr lang="en-GB" sz="1200" dirty="0" smtClean="0"/>
              <a:t>A bull elephant</a:t>
            </a:r>
            <a:endParaRPr lang="en-GB" sz="12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5579" y="3024884"/>
            <a:ext cx="2907757" cy="4361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88032" y="3347864"/>
            <a:ext cx="3140968" cy="4247317"/>
          </a:xfrm>
          <a:prstGeom prst="rect">
            <a:avLst/>
          </a:prstGeom>
          <a:noFill/>
        </p:spPr>
        <p:txBody>
          <a:bodyPr wrap="square" rtlCol="0">
            <a:spAutoFit/>
          </a:bodyPr>
          <a:lstStyle/>
          <a:p>
            <a:r>
              <a:rPr lang="en-GB" b="1" u="sng" dirty="0" smtClean="0">
                <a:latin typeface="Comic Sans MS" panose="030F0702030302020204" pitchFamily="66" charset="0"/>
              </a:rPr>
              <a:t>What </a:t>
            </a:r>
            <a:r>
              <a:rPr lang="en-GB" b="1" u="sng" smtClean="0">
                <a:latin typeface="Comic Sans MS" panose="030F0702030302020204" pitchFamily="66" charset="0"/>
              </a:rPr>
              <a:t>do </a:t>
            </a:r>
            <a:r>
              <a:rPr lang="en-GB" b="1" u="sng" smtClean="0">
                <a:latin typeface="Comic Sans MS" panose="030F0702030302020204" pitchFamily="66" charset="0"/>
              </a:rPr>
              <a:t>elephants </a:t>
            </a:r>
            <a:r>
              <a:rPr lang="en-GB" b="1" u="sng" dirty="0" smtClean="0">
                <a:latin typeface="Comic Sans MS" panose="030F0702030302020204" pitchFamily="66" charset="0"/>
              </a:rPr>
              <a:t>eat? </a:t>
            </a:r>
          </a:p>
          <a:p>
            <a:r>
              <a:rPr lang="en-GB" dirty="0" smtClean="0">
                <a:latin typeface="Comic Sans MS" panose="030F0702030302020204" pitchFamily="66" charset="0"/>
              </a:rPr>
              <a:t>Elephants are herbivores and eat bark and leaves from trees.</a:t>
            </a:r>
          </a:p>
          <a:p>
            <a:endParaRPr lang="en-GB" dirty="0" smtClean="0">
              <a:latin typeface="Comic Sans MS" panose="030F0702030302020204" pitchFamily="66" charset="0"/>
            </a:endParaRPr>
          </a:p>
          <a:p>
            <a:r>
              <a:rPr lang="en-GB" b="1" u="sng" dirty="0" smtClean="0">
                <a:latin typeface="Comic Sans MS" panose="030F0702030302020204" pitchFamily="66" charset="0"/>
              </a:rPr>
              <a:t>What do elephants do?</a:t>
            </a:r>
          </a:p>
          <a:p>
            <a:r>
              <a:rPr lang="en-GB" dirty="0" smtClean="0">
                <a:latin typeface="Comic Sans MS" panose="030F0702030302020204" pitchFamily="66" charset="0"/>
              </a:rPr>
              <a:t>Elephants are usually very gentle but can get quite cross. Elephants are very clever and know how to find water even when it is far away. When they find water they like to swim.</a:t>
            </a:r>
            <a:endParaRPr lang="en-GB" b="1" dirty="0" smtClean="0">
              <a:latin typeface="Comic Sans MS" panose="030F0702030302020204" pitchFamily="66" charset="0"/>
            </a:endParaRPr>
          </a:p>
          <a:p>
            <a:endParaRPr lang="en-GB" b="1" u="sng" dirty="0" smtClean="0">
              <a:latin typeface="Comic Sans MS" panose="030F0702030302020204" pitchFamily="66" charset="0"/>
            </a:endParaRPr>
          </a:p>
          <a:p>
            <a:endParaRPr lang="en-GB" dirty="0"/>
          </a:p>
        </p:txBody>
      </p:sp>
      <p:sp>
        <p:nvSpPr>
          <p:cNvPr id="3" name="TextBox 2"/>
          <p:cNvSpPr txBox="1"/>
          <p:nvPr/>
        </p:nvSpPr>
        <p:spPr>
          <a:xfrm>
            <a:off x="404664" y="8028384"/>
            <a:ext cx="5688632" cy="1200329"/>
          </a:xfrm>
          <a:prstGeom prst="rect">
            <a:avLst/>
          </a:prstGeom>
          <a:noFill/>
        </p:spPr>
        <p:txBody>
          <a:bodyPr wrap="square" rtlCol="0">
            <a:spAutoFit/>
          </a:bodyPr>
          <a:lstStyle/>
          <a:p>
            <a:r>
              <a:rPr lang="en-GB" b="1" u="sng" dirty="0" smtClean="0">
                <a:latin typeface="Comic Sans MS" panose="030F0702030302020204" pitchFamily="66" charset="0"/>
              </a:rPr>
              <a:t>Did you know?</a:t>
            </a:r>
          </a:p>
          <a:p>
            <a:r>
              <a:rPr lang="en-GB" dirty="0" smtClean="0">
                <a:latin typeface="Comic Sans MS" panose="030F0702030302020204" pitchFamily="66" charset="0"/>
              </a:rPr>
              <a:t>A mother elephant is called a cow. The dad is a bull and a baby is called a calf! </a:t>
            </a:r>
          </a:p>
          <a:p>
            <a:endParaRPr lang="en-GB" dirty="0"/>
          </a:p>
        </p:txBody>
      </p:sp>
      <p:sp>
        <p:nvSpPr>
          <p:cNvPr id="6" name="Rectangle 5"/>
          <p:cNvSpPr/>
          <p:nvPr/>
        </p:nvSpPr>
        <p:spPr>
          <a:xfrm>
            <a:off x="3356992" y="2915816"/>
            <a:ext cx="3205339" cy="48178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88032" y="8028384"/>
            <a:ext cx="6274299" cy="10081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3960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566" y="0"/>
            <a:ext cx="6597352" cy="5509200"/>
          </a:xfrm>
          <a:prstGeom prst="rect">
            <a:avLst/>
          </a:prstGeom>
        </p:spPr>
        <p:txBody>
          <a:bodyPr wrap="square">
            <a:spAutoFit/>
          </a:bodyPr>
          <a:lstStyle/>
          <a:p>
            <a:pPr algn="ctr"/>
            <a:r>
              <a:rPr lang="en-GB" sz="2800" u="sng" dirty="0" smtClean="0">
                <a:latin typeface="Comic Sans MS" panose="030F0702030302020204" pitchFamily="66" charset="0"/>
              </a:rPr>
              <a:t>Tigers</a:t>
            </a:r>
          </a:p>
          <a:p>
            <a:pPr algn="ctr"/>
            <a:endParaRPr lang="en-GB" u="sng" dirty="0">
              <a:latin typeface="Comic Sans MS" panose="030F0702030302020204" pitchFamily="66" charset="0"/>
            </a:endParaRPr>
          </a:p>
          <a:p>
            <a:r>
              <a:rPr lang="en-GB" sz="2400" dirty="0" smtClean="0">
                <a:latin typeface="Comic Sans MS" panose="030F0702030302020204" pitchFamily="66" charset="0"/>
              </a:rPr>
              <a:t>Tigers are a type of big cat that live in India and are very dangerous. </a:t>
            </a:r>
          </a:p>
          <a:p>
            <a:endParaRPr lang="en-GB" dirty="0">
              <a:latin typeface="Comic Sans MS" panose="030F0702030302020204" pitchFamily="66" charset="0"/>
            </a:endParaRPr>
          </a:p>
          <a:p>
            <a:r>
              <a:rPr lang="en-GB" sz="2000" b="1" u="sng" dirty="0" smtClean="0">
                <a:latin typeface="Comic Sans MS" panose="030F0702030302020204" pitchFamily="66" charset="0"/>
              </a:rPr>
              <a:t>What </a:t>
            </a:r>
            <a:r>
              <a:rPr lang="en-GB" sz="2000" b="1" u="sng" dirty="0">
                <a:latin typeface="Comic Sans MS" panose="030F0702030302020204" pitchFamily="66" charset="0"/>
              </a:rPr>
              <a:t>do </a:t>
            </a:r>
            <a:r>
              <a:rPr lang="en-GB" sz="2000" b="1" u="sng" dirty="0" smtClean="0">
                <a:latin typeface="Comic Sans MS" panose="030F0702030302020204" pitchFamily="66" charset="0"/>
              </a:rPr>
              <a:t>tigers look like</a:t>
            </a:r>
            <a:r>
              <a:rPr lang="en-GB" sz="2000" b="1" u="sng" dirty="0">
                <a:latin typeface="Comic Sans MS" panose="030F0702030302020204" pitchFamily="66" charset="0"/>
              </a:rPr>
              <a:t>?</a:t>
            </a:r>
          </a:p>
          <a:p>
            <a:r>
              <a:rPr lang="en-GB" sz="2000" dirty="0" smtClean="0">
                <a:latin typeface="Comic Sans MS" panose="030F0702030302020204" pitchFamily="66" charset="0"/>
              </a:rPr>
              <a:t>Tigers have orange fur with black stripes so they can hide in tall grass. </a:t>
            </a:r>
            <a:endParaRPr lang="en-GB" sz="2000" dirty="0">
              <a:latin typeface="Comic Sans MS" panose="030F0702030302020204" pitchFamily="66" charset="0"/>
            </a:endParaRPr>
          </a:p>
          <a:p>
            <a:endParaRPr lang="en-GB" sz="1600" b="1" dirty="0">
              <a:latin typeface="Comic Sans MS" panose="030F0702030302020204" pitchFamily="66" charset="0"/>
            </a:endParaRPr>
          </a:p>
          <a:p>
            <a:endParaRPr lang="en-GB" sz="1600" b="1" u="sng" dirty="0" smtClean="0">
              <a:latin typeface="Comic Sans MS" panose="030F0702030302020204" pitchFamily="66" charset="0"/>
            </a:endParaRPr>
          </a:p>
          <a:p>
            <a:endParaRPr lang="en-GB" sz="1600" b="1" u="sng" dirty="0" smtClean="0">
              <a:latin typeface="Comic Sans MS" panose="030F0702030302020204" pitchFamily="66" charset="0"/>
            </a:endParaRPr>
          </a:p>
          <a:p>
            <a:endParaRPr lang="en-GB" sz="1600" b="1" u="sng" dirty="0">
              <a:latin typeface="Comic Sans MS" panose="030F0702030302020204" pitchFamily="66" charset="0"/>
            </a:endParaRPr>
          </a:p>
          <a:p>
            <a:endParaRPr lang="en-GB" sz="1600" b="1" u="sng" dirty="0" smtClean="0">
              <a:latin typeface="Comic Sans MS" panose="030F0702030302020204" pitchFamily="66" charset="0"/>
            </a:endParaRPr>
          </a:p>
          <a:p>
            <a:endParaRPr lang="en-GB" sz="1600" b="1" u="sng" dirty="0">
              <a:latin typeface="Comic Sans MS" panose="030F0702030302020204" pitchFamily="66" charset="0"/>
            </a:endParaRPr>
          </a:p>
          <a:p>
            <a:endParaRPr lang="en-GB" sz="1600" b="1" u="sng" dirty="0">
              <a:latin typeface="Comic Sans MS" panose="030F0702030302020204" pitchFamily="66" charset="0"/>
            </a:endParaRPr>
          </a:p>
          <a:p>
            <a:endParaRPr lang="en-GB" sz="1600" b="1" u="sng" dirty="0" smtClean="0">
              <a:latin typeface="Comic Sans MS" panose="030F0702030302020204" pitchFamily="66" charset="0"/>
            </a:endParaRPr>
          </a:p>
          <a:p>
            <a:endParaRPr lang="en-GB" sz="1600" b="1" u="sng" dirty="0">
              <a:latin typeface="Comic Sans MS" panose="030F0702030302020204" pitchFamily="66" charset="0"/>
            </a:endParaRPr>
          </a:p>
          <a:p>
            <a:endParaRPr lang="en-GB" b="1" dirty="0">
              <a:latin typeface="Comic Sans MS" panose="030F0702030302020204" pitchFamily="66" charset="0"/>
            </a:endParaRPr>
          </a:p>
          <a:p>
            <a:endParaRPr lang="en-GB" b="1" dirty="0">
              <a:latin typeface="Comic Sans MS" panose="030F0702030302020204" pitchFamily="66" charset="0"/>
            </a:endParaRPr>
          </a:p>
        </p:txBody>
      </p:sp>
      <p:sp>
        <p:nvSpPr>
          <p:cNvPr id="5" name="TextBox 4"/>
          <p:cNvSpPr txBox="1"/>
          <p:nvPr/>
        </p:nvSpPr>
        <p:spPr>
          <a:xfrm>
            <a:off x="3916103" y="6794961"/>
            <a:ext cx="2381250" cy="400110"/>
          </a:xfrm>
          <a:prstGeom prst="rect">
            <a:avLst/>
          </a:prstGeom>
          <a:noFill/>
        </p:spPr>
        <p:txBody>
          <a:bodyPr wrap="square" rtlCol="0">
            <a:spAutoFit/>
          </a:bodyPr>
          <a:lstStyle/>
          <a:p>
            <a:pPr algn="ctr"/>
            <a:r>
              <a:rPr lang="en-GB" sz="2000" dirty="0" smtClean="0"/>
              <a:t>A male tiger </a:t>
            </a:r>
            <a:endParaRPr lang="en-GB" sz="2000" dirty="0"/>
          </a:p>
        </p:txBody>
      </p:sp>
      <p:sp>
        <p:nvSpPr>
          <p:cNvPr id="2" name="TextBox 1"/>
          <p:cNvSpPr txBox="1"/>
          <p:nvPr/>
        </p:nvSpPr>
        <p:spPr>
          <a:xfrm>
            <a:off x="288032" y="3347864"/>
            <a:ext cx="3140968" cy="3724096"/>
          </a:xfrm>
          <a:prstGeom prst="rect">
            <a:avLst/>
          </a:prstGeom>
          <a:noFill/>
        </p:spPr>
        <p:txBody>
          <a:bodyPr wrap="square" rtlCol="0">
            <a:spAutoFit/>
          </a:bodyPr>
          <a:lstStyle/>
          <a:p>
            <a:r>
              <a:rPr lang="en-GB" sz="2000" b="1" u="sng" dirty="0" smtClean="0">
                <a:latin typeface="Comic Sans MS" panose="030F0702030302020204" pitchFamily="66" charset="0"/>
              </a:rPr>
              <a:t>What do tigers eat? </a:t>
            </a:r>
          </a:p>
          <a:p>
            <a:r>
              <a:rPr lang="en-GB" sz="2000" dirty="0" smtClean="0">
                <a:latin typeface="Comic Sans MS" panose="030F0702030302020204" pitchFamily="66" charset="0"/>
              </a:rPr>
              <a:t>Tigers are carnivores. They hunt for their food. </a:t>
            </a:r>
          </a:p>
          <a:p>
            <a:endParaRPr lang="en-GB" sz="2000" dirty="0" smtClean="0">
              <a:latin typeface="Comic Sans MS" panose="030F0702030302020204" pitchFamily="66" charset="0"/>
            </a:endParaRPr>
          </a:p>
          <a:p>
            <a:r>
              <a:rPr lang="en-GB" sz="2000" b="1" u="sng" dirty="0" smtClean="0">
                <a:latin typeface="Comic Sans MS" panose="030F0702030302020204" pitchFamily="66" charset="0"/>
              </a:rPr>
              <a:t>What do tigers do?</a:t>
            </a:r>
          </a:p>
          <a:p>
            <a:r>
              <a:rPr lang="en-GB" sz="2000" dirty="0" smtClean="0">
                <a:latin typeface="Comic Sans MS" panose="030F0702030302020204" pitchFamily="66" charset="0"/>
              </a:rPr>
              <a:t>Tigers live on their own. They like to hunt and are the only big cat who likes to swim. </a:t>
            </a:r>
            <a:endParaRPr lang="en-GB" sz="2000" b="1" dirty="0" smtClean="0">
              <a:latin typeface="Comic Sans MS" panose="030F0702030302020204" pitchFamily="66" charset="0"/>
            </a:endParaRPr>
          </a:p>
          <a:p>
            <a:endParaRPr lang="en-GB" b="1" u="sng" dirty="0" smtClean="0">
              <a:latin typeface="Comic Sans MS" panose="030F0702030302020204" pitchFamily="66" charset="0"/>
            </a:endParaRPr>
          </a:p>
          <a:p>
            <a:endParaRPr lang="en-GB" dirty="0"/>
          </a:p>
        </p:txBody>
      </p:sp>
      <p:sp>
        <p:nvSpPr>
          <p:cNvPr id="3" name="TextBox 2"/>
          <p:cNvSpPr txBox="1"/>
          <p:nvPr/>
        </p:nvSpPr>
        <p:spPr>
          <a:xfrm>
            <a:off x="404664" y="8028384"/>
            <a:ext cx="5688632" cy="1292662"/>
          </a:xfrm>
          <a:prstGeom prst="rect">
            <a:avLst/>
          </a:prstGeom>
          <a:noFill/>
        </p:spPr>
        <p:txBody>
          <a:bodyPr wrap="square" rtlCol="0">
            <a:spAutoFit/>
          </a:bodyPr>
          <a:lstStyle/>
          <a:p>
            <a:r>
              <a:rPr lang="en-GB" sz="2000" b="1" dirty="0" smtClean="0">
                <a:latin typeface="Comic Sans MS" panose="030F0702030302020204" pitchFamily="66" charset="0"/>
              </a:rPr>
              <a:t>Did you know?</a:t>
            </a:r>
            <a:endParaRPr lang="en-GB" sz="2000" dirty="0" smtClean="0">
              <a:latin typeface="Comic Sans MS" panose="030F0702030302020204" pitchFamily="66" charset="0"/>
            </a:endParaRPr>
          </a:p>
          <a:p>
            <a:r>
              <a:rPr lang="en-GB" sz="2000" dirty="0" smtClean="0">
                <a:latin typeface="Comic Sans MS" panose="030F0702030302020204" pitchFamily="66" charset="0"/>
              </a:rPr>
              <a:t>Tigers are an endangered species. That means there are not many left in the wild.</a:t>
            </a:r>
          </a:p>
          <a:p>
            <a:endParaRPr lang="en-GB" dirty="0"/>
          </a:p>
        </p:txBody>
      </p:sp>
      <p:sp>
        <p:nvSpPr>
          <p:cNvPr id="6" name="Rectangle 5"/>
          <p:cNvSpPr/>
          <p:nvPr/>
        </p:nvSpPr>
        <p:spPr>
          <a:xfrm>
            <a:off x="3356992" y="2915816"/>
            <a:ext cx="3205339" cy="48178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88032" y="8028384"/>
            <a:ext cx="6274299" cy="10081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5024" y="3347864"/>
            <a:ext cx="2664296" cy="3330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51380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490</Words>
  <Application>Microsoft Office PowerPoint</Application>
  <PresentationFormat>On-screen Show (4:3)</PresentationFormat>
  <Paragraphs>76</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Comic Sans MS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Steer</dc:creator>
  <cp:lastModifiedBy>Sophie Chandler</cp:lastModifiedBy>
  <cp:revision>8</cp:revision>
  <dcterms:created xsi:type="dcterms:W3CDTF">2015-04-21T17:14:55Z</dcterms:created>
  <dcterms:modified xsi:type="dcterms:W3CDTF">2020-10-20T13:50:59Z</dcterms:modified>
</cp:coreProperties>
</file>