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1" r:id="rId7"/>
    <p:sldId id="264"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2597-B7E9-4E62-961D-7301523AD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71773F-5BCA-4BB8-8366-49AAE36DF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7904BB-9D2B-4508-BEBA-72BE84D8FF55}"/>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5" name="Footer Placeholder 4">
            <a:extLst>
              <a:ext uri="{FF2B5EF4-FFF2-40B4-BE49-F238E27FC236}">
                <a16:creationId xmlns:a16="http://schemas.microsoft.com/office/drawing/2014/main" id="{723B14A8-2100-4539-A4E9-15C230D1DF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175068-9EC3-4EAD-B6D5-8B5B379A22B1}"/>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45649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DFD0-FFCB-41CA-9A46-DC5D1BDAFB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A2D2B6-C0C6-474B-BDA3-BD7AEE39C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DFD83C-0EB8-4BEC-8E51-14B2799F7C4E}"/>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5" name="Footer Placeholder 4">
            <a:extLst>
              <a:ext uri="{FF2B5EF4-FFF2-40B4-BE49-F238E27FC236}">
                <a16:creationId xmlns:a16="http://schemas.microsoft.com/office/drawing/2014/main" id="{2F07E253-E170-4094-89CF-5E7AEEB2EB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68A33-8DC9-4312-916A-70BC53B94C67}"/>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401669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33C9D-CE0A-4045-9E63-E8DC4D751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F2E420-03CF-4362-9FEB-DC7858168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E04EBF-8FCB-486F-A305-9B66ADE707D9}"/>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5" name="Footer Placeholder 4">
            <a:extLst>
              <a:ext uri="{FF2B5EF4-FFF2-40B4-BE49-F238E27FC236}">
                <a16:creationId xmlns:a16="http://schemas.microsoft.com/office/drawing/2014/main" id="{31F96BBD-00C7-4D5D-9A64-53B8ADB58D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62DD9A-0141-412D-9A5E-4851DEA4D89E}"/>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17395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15EF-3A74-4E20-BE8E-80FA63F023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5BBB6E-DBC8-4421-B2DA-3EB966DC60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BE0BDA-5737-4D3F-8097-7C1851CA8792}"/>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5" name="Footer Placeholder 4">
            <a:extLst>
              <a:ext uri="{FF2B5EF4-FFF2-40B4-BE49-F238E27FC236}">
                <a16:creationId xmlns:a16="http://schemas.microsoft.com/office/drawing/2014/main" id="{1004E2CD-9BCE-4E32-B490-17DE385FBA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661C9-28DE-4222-BFF9-96355E708964}"/>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404632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B282-FE17-4DFE-A4D7-D491B6585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7A699A-DBE8-475F-BB47-D28B7D7CD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A9DE77-A8BB-41FD-AABC-1171D43F41D5}"/>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5" name="Footer Placeholder 4">
            <a:extLst>
              <a:ext uri="{FF2B5EF4-FFF2-40B4-BE49-F238E27FC236}">
                <a16:creationId xmlns:a16="http://schemas.microsoft.com/office/drawing/2014/main" id="{FBA8C50A-6FAE-430A-8D11-90FE46BB51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50E11-FD9D-48D4-8DDC-9B01D2371891}"/>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407921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BDEF-BD22-4662-A324-28F0494FDE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758B77-D3AE-4EE0-B301-5FF30A9054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044E4E-6375-4DA7-88F0-08DA1ABD5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B6C8DB-85A1-4392-AC61-E07CF12B4EB9}"/>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6" name="Footer Placeholder 5">
            <a:extLst>
              <a:ext uri="{FF2B5EF4-FFF2-40B4-BE49-F238E27FC236}">
                <a16:creationId xmlns:a16="http://schemas.microsoft.com/office/drawing/2014/main" id="{4AC75FBC-E460-4F51-915A-C93A348907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94AE4-CD1F-4561-9FE1-F3D737ACFF4E}"/>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231654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E0F8-E002-46C9-84B5-4BF414DD9E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1B42CB-D2D8-44A0-A3BA-122F7519B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D1F2A-F5D5-47B8-80A5-55DF325A8E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6295DB-8BFF-484D-9904-12B0D690B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1D55D4-D7B8-4631-A0A5-1526D9FDF7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301647-CD47-4ACB-9D96-22C9C7812A93}"/>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8" name="Footer Placeholder 7">
            <a:extLst>
              <a:ext uri="{FF2B5EF4-FFF2-40B4-BE49-F238E27FC236}">
                <a16:creationId xmlns:a16="http://schemas.microsoft.com/office/drawing/2014/main" id="{83FEF75E-363F-427F-827A-CF66B99C71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5BEDB7-E919-4D38-A1CC-B1056F3B4B28}"/>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284445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C364-97D4-4FE1-9EC1-609C6738CA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B9B3CC-587D-4552-848D-9BF6E0A55654}"/>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4" name="Footer Placeholder 3">
            <a:extLst>
              <a:ext uri="{FF2B5EF4-FFF2-40B4-BE49-F238E27FC236}">
                <a16:creationId xmlns:a16="http://schemas.microsoft.com/office/drawing/2014/main" id="{AA05B0C3-0FFF-4E0A-A41F-A95FBF96F8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4CC33B-78B5-428B-932D-2612115BFAEE}"/>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311430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E91AC-D338-483F-A411-C2C609626FF2}"/>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3" name="Footer Placeholder 2">
            <a:extLst>
              <a:ext uri="{FF2B5EF4-FFF2-40B4-BE49-F238E27FC236}">
                <a16:creationId xmlns:a16="http://schemas.microsoft.com/office/drawing/2014/main" id="{F7AD780A-8EE6-4434-A6F8-2BC6AE2C22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37CD0F-82FB-4A82-BB01-055151E998D4}"/>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294837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660F-DA5B-4F25-954D-91CDD1C8D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8C50EA-3674-439E-9B5C-D0FFE9A11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72DC98-52B9-4756-86DF-4DFFC50FB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8AF48-F495-4C60-B361-43F28BED9F08}"/>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6" name="Footer Placeholder 5">
            <a:extLst>
              <a:ext uri="{FF2B5EF4-FFF2-40B4-BE49-F238E27FC236}">
                <a16:creationId xmlns:a16="http://schemas.microsoft.com/office/drawing/2014/main" id="{9519767E-B9E0-4BAD-B944-D17A1F379E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BFB2D1-9AD6-4E18-80E2-C7818E57FD63}"/>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21255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3D56-0D40-46C1-9BAC-47F9E272B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79879D-2606-4E5C-B59A-979228D48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B2C2E3-4D73-4D4C-8B2C-0F29C5CB8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A69E7-4971-4F9A-98C7-6DF7B8C3E551}"/>
              </a:ext>
            </a:extLst>
          </p:cNvPr>
          <p:cNvSpPr>
            <a:spLocks noGrp="1"/>
          </p:cNvSpPr>
          <p:nvPr>
            <p:ph type="dt" sz="half" idx="10"/>
          </p:nvPr>
        </p:nvSpPr>
        <p:spPr/>
        <p:txBody>
          <a:bodyPr/>
          <a:lstStyle/>
          <a:p>
            <a:fld id="{41281DC3-597E-499F-926A-BEA7C46AC58B}" type="datetimeFigureOut">
              <a:rPr lang="en-GB" smtClean="0"/>
              <a:t>21/06/2021</a:t>
            </a:fld>
            <a:endParaRPr lang="en-GB"/>
          </a:p>
        </p:txBody>
      </p:sp>
      <p:sp>
        <p:nvSpPr>
          <p:cNvPr id="6" name="Footer Placeholder 5">
            <a:extLst>
              <a:ext uri="{FF2B5EF4-FFF2-40B4-BE49-F238E27FC236}">
                <a16:creationId xmlns:a16="http://schemas.microsoft.com/office/drawing/2014/main" id="{53C9DC2A-23AF-4572-BC42-19C76C3043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93E7BD-9D33-4620-B510-0D141F4977C5}"/>
              </a:ext>
            </a:extLst>
          </p:cNvPr>
          <p:cNvSpPr>
            <a:spLocks noGrp="1"/>
          </p:cNvSpPr>
          <p:nvPr>
            <p:ph type="sldNum" sz="quarter" idx="12"/>
          </p:nvPr>
        </p:nvSpPr>
        <p:spPr/>
        <p:txBody>
          <a:bodyPr/>
          <a:lstStyle/>
          <a:p>
            <a:fld id="{99AE8E67-EE87-4377-9F15-E4AB67CB276A}" type="slidenum">
              <a:rPr lang="en-GB" smtClean="0"/>
              <a:t>‹#›</a:t>
            </a:fld>
            <a:endParaRPr lang="en-GB"/>
          </a:p>
        </p:txBody>
      </p:sp>
    </p:spTree>
    <p:extLst>
      <p:ext uri="{BB962C8B-B14F-4D97-AF65-F5344CB8AC3E}">
        <p14:creationId xmlns:p14="http://schemas.microsoft.com/office/powerpoint/2010/main" val="409813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1361A-F518-4B64-9C19-5EF61F024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C140BC-CE51-411B-9710-F8DAF3CA0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378480-40D2-487F-A065-596E7EBC29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81DC3-597E-499F-926A-BEA7C46AC58B}" type="datetimeFigureOut">
              <a:rPr lang="en-GB" smtClean="0"/>
              <a:t>21/06/2021</a:t>
            </a:fld>
            <a:endParaRPr lang="en-GB"/>
          </a:p>
        </p:txBody>
      </p:sp>
      <p:sp>
        <p:nvSpPr>
          <p:cNvPr id="5" name="Footer Placeholder 4">
            <a:extLst>
              <a:ext uri="{FF2B5EF4-FFF2-40B4-BE49-F238E27FC236}">
                <a16:creationId xmlns:a16="http://schemas.microsoft.com/office/drawing/2014/main" id="{E0E76923-F477-4E81-A64B-07866B103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3AD5BB-5223-4CE4-BB26-81FB1DA60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E8E67-EE87-4377-9F15-E4AB67CB276A}" type="slidenum">
              <a:rPr lang="en-GB" smtClean="0"/>
              <a:t>‹#›</a:t>
            </a:fld>
            <a:endParaRPr lang="en-GB"/>
          </a:p>
        </p:txBody>
      </p:sp>
    </p:spTree>
    <p:extLst>
      <p:ext uri="{BB962C8B-B14F-4D97-AF65-F5344CB8AC3E}">
        <p14:creationId xmlns:p14="http://schemas.microsoft.com/office/powerpoint/2010/main" val="364351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F7A4-78CB-49B6-9048-9CA50CE171ED}"/>
              </a:ext>
            </a:extLst>
          </p:cNvPr>
          <p:cNvSpPr>
            <a:spLocks noGrp="1"/>
          </p:cNvSpPr>
          <p:nvPr>
            <p:ph type="ctrTitle"/>
          </p:nvPr>
        </p:nvSpPr>
        <p:spPr>
          <a:xfrm>
            <a:off x="7464614" y="1783959"/>
            <a:ext cx="4087306" cy="2889114"/>
          </a:xfrm>
        </p:spPr>
        <p:txBody>
          <a:bodyPr anchor="b">
            <a:normAutofit/>
          </a:bodyPr>
          <a:lstStyle/>
          <a:p>
            <a:pPr algn="l"/>
            <a:r>
              <a:rPr lang="en-GB" dirty="0"/>
              <a:t>Lone </a:t>
            </a:r>
            <a:r>
              <a:rPr lang="en-GB" dirty="0" err="1"/>
              <a:t>Drøscher</a:t>
            </a:r>
            <a:r>
              <a:rPr lang="en-GB" dirty="0"/>
              <a:t> Nielsen</a:t>
            </a:r>
          </a:p>
        </p:txBody>
      </p:sp>
      <p:sp>
        <p:nvSpPr>
          <p:cNvPr id="3" name="Subtitle 2">
            <a:extLst>
              <a:ext uri="{FF2B5EF4-FFF2-40B4-BE49-F238E27FC236}">
                <a16:creationId xmlns:a16="http://schemas.microsoft.com/office/drawing/2014/main" id="{1863FA11-00DC-4A35-9772-8B8C0D51F678}"/>
              </a:ext>
            </a:extLst>
          </p:cNvPr>
          <p:cNvSpPr>
            <a:spLocks noGrp="1"/>
          </p:cNvSpPr>
          <p:nvPr>
            <p:ph type="subTitle" idx="1"/>
          </p:nvPr>
        </p:nvSpPr>
        <p:spPr>
          <a:xfrm>
            <a:off x="7464612" y="4750893"/>
            <a:ext cx="4087305" cy="1147863"/>
          </a:xfrm>
        </p:spPr>
        <p:txBody>
          <a:bodyPr anchor="t">
            <a:normAutofit/>
          </a:bodyPr>
          <a:lstStyle/>
          <a:p>
            <a:pPr algn="l"/>
            <a:r>
              <a:rPr lang="en-GB" sz="2800" dirty="0"/>
              <a:t>The Orangutan Hero</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Operation Orangutang! One woman&amp;#39;s desperate mission to save the much-loved  species from extinction is revealed in a heartwarming new documentary |  Daily Mail Online">
            <a:extLst>
              <a:ext uri="{FF2B5EF4-FFF2-40B4-BE49-F238E27FC236}">
                <a16:creationId xmlns:a16="http://schemas.microsoft.com/office/drawing/2014/main" id="{78522C96-3317-4048-BAA9-19BBD9BE19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14" b="21689"/>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7098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0" name="Oval 139">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146">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50" name="Straight Connector 149">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55" name="Rectangle 154">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58" name="Straight Connector 157">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0C26A0F1-818D-4627-8584-45A88E2A05C0}"/>
              </a:ext>
            </a:extLst>
          </p:cNvPr>
          <p:cNvSpPr>
            <a:spLocks noGrp="1"/>
          </p:cNvSpPr>
          <p:nvPr>
            <p:ph type="body" idx="1"/>
          </p:nvPr>
        </p:nvSpPr>
        <p:spPr>
          <a:xfrm>
            <a:off x="629641" y="1280112"/>
            <a:ext cx="5895058" cy="4849395"/>
          </a:xfrm>
          <a:noFill/>
        </p:spPr>
        <p:txBody>
          <a:bodyPr vert="horz" lIns="91440" tIns="45720" rIns="91440" bIns="45720" rtlCol="0" anchor="t">
            <a:noAutofit/>
          </a:bodyPr>
          <a:lstStyle/>
          <a:p>
            <a:r>
              <a:rPr lang="en-US" i="0" dirty="0">
                <a:solidFill>
                  <a:schemeClr val="bg1"/>
                </a:solidFill>
                <a:effectLst/>
              </a:rPr>
              <a:t>Lone </a:t>
            </a:r>
            <a:r>
              <a:rPr lang="en-US" i="0" dirty="0" err="1">
                <a:solidFill>
                  <a:schemeClr val="bg1"/>
                </a:solidFill>
                <a:effectLst/>
              </a:rPr>
              <a:t>Drøscher</a:t>
            </a:r>
            <a:r>
              <a:rPr lang="en-US" i="0" dirty="0">
                <a:solidFill>
                  <a:schemeClr val="bg1"/>
                </a:solidFill>
                <a:effectLst/>
              </a:rPr>
              <a:t> Nielsen </a:t>
            </a:r>
            <a:r>
              <a:rPr lang="en-US" b="0" i="0" dirty="0">
                <a:solidFill>
                  <a:schemeClr val="bg1"/>
                </a:solidFill>
                <a:effectLst/>
              </a:rPr>
              <a:t>was born in Denmark in 1964.</a:t>
            </a:r>
          </a:p>
          <a:p>
            <a:r>
              <a:rPr lang="en-US" b="0" i="0" dirty="0">
                <a:solidFill>
                  <a:schemeClr val="bg1"/>
                </a:solidFill>
                <a:effectLst/>
              </a:rPr>
              <a:t>She is a Danish wildlife conservationist who set up the </a:t>
            </a:r>
            <a:r>
              <a:rPr lang="en-US" b="0" i="0" u="none" strike="noStrike" dirty="0">
                <a:solidFill>
                  <a:schemeClr val="bg1"/>
                </a:solidFill>
                <a:effectLst/>
              </a:rPr>
              <a:t>Orangutan</a:t>
            </a:r>
            <a:r>
              <a:rPr lang="en-US" b="0" i="0" dirty="0">
                <a:solidFill>
                  <a:schemeClr val="bg1"/>
                </a:solidFill>
                <a:effectLst/>
              </a:rPr>
              <a:t> Reintroduction Project in </a:t>
            </a:r>
            <a:r>
              <a:rPr lang="en-US" b="0" i="0" u="none" strike="noStrike" dirty="0">
                <a:solidFill>
                  <a:schemeClr val="bg1"/>
                </a:solidFill>
                <a:effectLst/>
              </a:rPr>
              <a:t>Borneo</a:t>
            </a:r>
            <a:r>
              <a:rPr lang="en-US" b="0" i="0" dirty="0">
                <a:solidFill>
                  <a:schemeClr val="bg1"/>
                </a:solidFill>
                <a:effectLst/>
              </a:rPr>
              <a:t> in 1998.</a:t>
            </a:r>
            <a:endParaRPr lang="en-US" dirty="0">
              <a:solidFill>
                <a:schemeClr val="bg1"/>
              </a:solidFill>
            </a:endParaRPr>
          </a:p>
          <a:p>
            <a:r>
              <a:rPr lang="en-US" dirty="0">
                <a:solidFill>
                  <a:schemeClr val="bg1"/>
                </a:solidFill>
              </a:rPr>
              <a:t>She met her first orangutan when she volunteered at a zoo when she was 14.  </a:t>
            </a:r>
          </a:p>
          <a:p>
            <a:r>
              <a:rPr lang="en-US" dirty="0">
                <a:solidFill>
                  <a:schemeClr val="bg1"/>
                </a:solidFill>
              </a:rPr>
              <a:t>Later, when she was working as an air hostess, she volunteered for a month-long project in Borneo, and there she fell in love with orangutans again. </a:t>
            </a:r>
          </a:p>
        </p:txBody>
      </p:sp>
      <p:pic>
        <p:nvPicPr>
          <p:cNvPr id="2050" name="Picture 2" descr="Village Hall Talks - Wootton By Woodstock, Oxfordshire">
            <a:extLst>
              <a:ext uri="{FF2B5EF4-FFF2-40B4-BE49-F238E27FC236}">
                <a16:creationId xmlns:a16="http://schemas.microsoft.com/office/drawing/2014/main" id="{32C181FC-C958-434E-B44B-F855E9A8CC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75" b="22125"/>
          <a:stretch/>
        </p:blipFill>
        <p:spPr bwMode="auto">
          <a:xfrm>
            <a:off x="6795973" y="1178512"/>
            <a:ext cx="4684777" cy="4684777"/>
          </a:xfrm>
          <a:prstGeom prst="rect">
            <a:avLst/>
          </a:prstGeom>
          <a:noFill/>
          <a:extLst>
            <a:ext uri="{909E8E84-426E-40DD-AFC4-6F175D3DCCD1}">
              <a14:hiddenFill xmlns:a14="http://schemas.microsoft.com/office/drawing/2010/main">
                <a:solidFill>
                  <a:srgbClr val="FFFFFF"/>
                </a:solidFill>
              </a14:hiddenFill>
            </a:ext>
          </a:extLst>
        </p:spPr>
      </p:pic>
      <p:grpSp>
        <p:nvGrpSpPr>
          <p:cNvPr id="163" name="Group 162">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164" name="Straight Connector 163">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614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 name="Rectangle 26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0C26A0F1-818D-4627-8584-45A88E2A05C0}"/>
              </a:ext>
            </a:extLst>
          </p:cNvPr>
          <p:cNvSpPr>
            <a:spLocks noGrp="1"/>
          </p:cNvSpPr>
          <p:nvPr>
            <p:ph type="body" idx="1"/>
          </p:nvPr>
        </p:nvSpPr>
        <p:spPr>
          <a:xfrm>
            <a:off x="908454" y="1938867"/>
            <a:ext cx="4605340" cy="3557051"/>
          </a:xfrm>
        </p:spPr>
        <p:txBody>
          <a:bodyPr vert="horz" lIns="91440" tIns="45720" rIns="91440" bIns="45720" rtlCol="0">
            <a:noAutofit/>
          </a:bodyPr>
          <a:lstStyle/>
          <a:p>
            <a:r>
              <a:rPr lang="en-US" dirty="0">
                <a:solidFill>
                  <a:schemeClr val="bg1"/>
                </a:solidFill>
              </a:rPr>
              <a:t>She met some orphaned orangutans when she was volunteering in Borneo and she decided to move there in 1996 to help save them from extinction.</a:t>
            </a:r>
          </a:p>
          <a:p>
            <a:r>
              <a:rPr lang="en-US" dirty="0">
                <a:solidFill>
                  <a:schemeClr val="bg1"/>
                </a:solidFill>
              </a:rPr>
              <a:t>Orangutans are close to being extinct as they are loosing their homes because they are being cut down for palm oil plantations.</a:t>
            </a:r>
          </a:p>
        </p:txBody>
      </p:sp>
      <p:pic>
        <p:nvPicPr>
          <p:cNvPr id="3076" name="Picture 4" descr="Lone Droscher Nielsen - Orangutan Hero - Photos | Facebook">
            <a:extLst>
              <a:ext uri="{FF2B5EF4-FFF2-40B4-BE49-F238E27FC236}">
                <a16:creationId xmlns:a16="http://schemas.microsoft.com/office/drawing/2014/main" id="{166CFE1C-FE1B-4BD8-9415-59C113317F0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5152" b="-1"/>
          <a:stretch/>
        </p:blipFill>
        <p:spPr bwMode="auto">
          <a:xfrm>
            <a:off x="580073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
        <p:nvSpPr>
          <p:cNvPr id="267" name="Rectangle 26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79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Orangutan Conservation - October Print Promotion – Baby Animal Prints by  Suzi">
            <a:extLst>
              <a:ext uri="{FF2B5EF4-FFF2-40B4-BE49-F238E27FC236}">
                <a16:creationId xmlns:a16="http://schemas.microsoft.com/office/drawing/2014/main" id="{6F9E1862-FF10-43FE-834D-99EAFE800CD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6591" r="1" b="14033"/>
          <a:stretch/>
        </p:blipFill>
        <p:spPr bwMode="auto">
          <a:xfrm>
            <a:off x="4283902" y="25411"/>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7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968A3F1-F33A-44FF-B348-93B165F74AD3}"/>
              </a:ext>
            </a:extLst>
          </p:cNvPr>
          <p:cNvSpPr>
            <a:spLocks noGrp="1"/>
          </p:cNvSpPr>
          <p:nvPr>
            <p:ph type="body" idx="1"/>
          </p:nvPr>
        </p:nvSpPr>
        <p:spPr>
          <a:xfrm>
            <a:off x="728663" y="846673"/>
            <a:ext cx="5505449" cy="5317060"/>
          </a:xfrm>
        </p:spPr>
        <p:txBody>
          <a:bodyPr vert="horz" lIns="91440" tIns="45720" rIns="91440" bIns="45720" rtlCol="0">
            <a:noAutofit/>
          </a:bodyPr>
          <a:lstStyle/>
          <a:p>
            <a:r>
              <a:rPr lang="en-US" b="0" i="0" dirty="0">
                <a:solidFill>
                  <a:schemeClr val="bg1"/>
                </a:solidFill>
                <a:effectLst/>
              </a:rPr>
              <a:t>With the help of the </a:t>
            </a:r>
            <a:r>
              <a:rPr lang="en-US" b="0" i="0" u="none" strike="noStrike" dirty="0">
                <a:solidFill>
                  <a:schemeClr val="bg1"/>
                </a:solidFill>
                <a:effectLst/>
              </a:rPr>
              <a:t>Borneo Orangutan Survival</a:t>
            </a:r>
            <a:r>
              <a:rPr lang="en-US" b="0" i="0" dirty="0">
                <a:solidFill>
                  <a:schemeClr val="bg1"/>
                </a:solidFill>
                <a:effectLst/>
              </a:rPr>
              <a:t> (BOS) Foundation and money from the Gibbon Foundation she was able to open the sanctuary so orangutans would have a chance to live in the wild where they belong.</a:t>
            </a:r>
          </a:p>
          <a:p>
            <a:r>
              <a:rPr lang="en-US" b="0" i="0" dirty="0">
                <a:solidFill>
                  <a:schemeClr val="bg1"/>
                </a:solidFill>
                <a:effectLst/>
              </a:rPr>
              <a:t>The sanctuary was designed to hold up to 100 orphaned orangutans while they go through rehabilitation. It has a large area of forest where the orangutans can learn the skills they need to live in the wild.  </a:t>
            </a:r>
          </a:p>
          <a:p>
            <a:r>
              <a:rPr lang="en-US" b="0" i="0" dirty="0">
                <a:solidFill>
                  <a:schemeClr val="bg1"/>
                </a:solidFill>
                <a:effectLst/>
              </a:rPr>
              <a:t>It quickly became the largest primate rescue project in the world, with over 600 orphaned orangutans in its care in 2009.</a:t>
            </a:r>
            <a:endParaRPr lang="en-US" b="0" i="0" u="none" strike="noStrike" baseline="30000" dirty="0">
              <a:solidFill>
                <a:schemeClr val="bg1"/>
              </a:solidFill>
              <a:effectLst/>
            </a:endParaRPr>
          </a:p>
        </p:txBody>
      </p:sp>
      <p:cxnSp>
        <p:nvCxnSpPr>
          <p:cNvPr id="7174" name="Straight Connector 7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46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DC35A348-C5D6-4112-9FDD-93A493B01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968A3F1-F33A-44FF-B348-93B165F74AD3}"/>
              </a:ext>
            </a:extLst>
          </p:cNvPr>
          <p:cNvSpPr>
            <a:spLocks noGrp="1"/>
          </p:cNvSpPr>
          <p:nvPr>
            <p:ph type="body" idx="1"/>
          </p:nvPr>
        </p:nvSpPr>
        <p:spPr>
          <a:xfrm>
            <a:off x="375384" y="4716472"/>
            <a:ext cx="11040177" cy="1443696"/>
          </a:xfrm>
        </p:spPr>
        <p:txBody>
          <a:bodyPr vert="horz" lIns="91440" tIns="45720" rIns="91440" bIns="45720" rtlCol="0" anchor="b">
            <a:noAutofit/>
          </a:bodyPr>
          <a:lstStyle/>
          <a:p>
            <a:pPr>
              <a:lnSpc>
                <a:spcPct val="100000"/>
              </a:lnSpc>
              <a:spcBef>
                <a:spcPts val="0"/>
              </a:spcBef>
            </a:pPr>
            <a:r>
              <a:rPr lang="en-US" b="0" i="0" kern="1200" dirty="0">
                <a:solidFill>
                  <a:schemeClr val="bg1"/>
                </a:solidFill>
                <a:effectLst/>
                <a:latin typeface="+mn-lt"/>
                <a:ea typeface="+mn-ea"/>
                <a:cs typeface="+mn-cs"/>
              </a:rPr>
              <a:t>Many of these orangutans are only weeks old when they arrive, and all of them are scared and some hurt. The sanctuary  saves the orphaned baby orangutans from the local farmers and from being sold illegally as pets.  It has also come up with ways to </a:t>
            </a:r>
          </a:p>
          <a:p>
            <a:pPr>
              <a:lnSpc>
                <a:spcPct val="100000"/>
              </a:lnSpc>
              <a:spcBef>
                <a:spcPts val="0"/>
              </a:spcBef>
            </a:pPr>
            <a:r>
              <a:rPr lang="en-US" b="0" i="0" kern="1200" dirty="0">
                <a:solidFill>
                  <a:schemeClr val="bg1"/>
                </a:solidFill>
                <a:effectLst/>
                <a:latin typeface="+mn-lt"/>
                <a:ea typeface="+mn-ea"/>
                <a:cs typeface="+mn-cs"/>
              </a:rPr>
              <a:t>put them back into </a:t>
            </a:r>
            <a:r>
              <a:rPr lang="en-US" dirty="0">
                <a:solidFill>
                  <a:schemeClr val="bg1"/>
                </a:solidFill>
              </a:rPr>
              <a:t>the rainforest that is left.</a:t>
            </a:r>
            <a:endParaRPr lang="en-US" kern="1200" dirty="0">
              <a:solidFill>
                <a:schemeClr val="bg1"/>
              </a:solidFill>
              <a:latin typeface="+mn-lt"/>
              <a:ea typeface="+mn-ea"/>
              <a:cs typeface="+mn-cs"/>
            </a:endParaRPr>
          </a:p>
        </p:txBody>
      </p:sp>
      <p:pic>
        <p:nvPicPr>
          <p:cNvPr id="8194" name="Picture 2" descr="Orangutan of the Month: Luna – Official Orangutan Foundation International  Site">
            <a:extLst>
              <a:ext uri="{FF2B5EF4-FFF2-40B4-BE49-F238E27FC236}">
                <a16:creationId xmlns:a16="http://schemas.microsoft.com/office/drawing/2014/main" id="{256A31B6-FD96-4B00-84EF-AB44C981D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18"/>
          <a:stretch/>
        </p:blipFill>
        <p:spPr bwMode="auto">
          <a:xfrm>
            <a:off x="20" y="10"/>
            <a:ext cx="4000480" cy="4005933"/>
          </a:xfrm>
          <a:custGeom>
            <a:avLst/>
            <a:gdLst/>
            <a:ahLst/>
            <a:cxnLst/>
            <a:rect l="l" t="t" r="r" b="b"/>
            <a:pathLst>
              <a:path w="4000500" h="4005943">
                <a:moveTo>
                  <a:pt x="0" y="0"/>
                </a:moveTo>
                <a:lnTo>
                  <a:pt x="4000500" y="0"/>
                </a:lnTo>
                <a:lnTo>
                  <a:pt x="4000500" y="3936797"/>
                </a:lnTo>
                <a:lnTo>
                  <a:pt x="3316514" y="4005943"/>
                </a:lnTo>
                <a:lnTo>
                  <a:pt x="0" y="3964175"/>
                </a:ln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Orangutan of the Month: George Baru – Official Orangutan Foundation  International Site">
            <a:extLst>
              <a:ext uri="{FF2B5EF4-FFF2-40B4-BE49-F238E27FC236}">
                <a16:creationId xmlns:a16="http://schemas.microsoft.com/office/drawing/2014/main" id="{6F8BC708-78C8-47FE-B2A8-90207A632E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7" b="2"/>
          <a:stretch/>
        </p:blipFill>
        <p:spPr bwMode="auto">
          <a:xfrm>
            <a:off x="4191002" y="10"/>
            <a:ext cx="3809998" cy="3917529"/>
          </a:xfrm>
          <a:custGeom>
            <a:avLst/>
            <a:gdLst/>
            <a:ahLst/>
            <a:cxnLst/>
            <a:rect l="l" t="t" r="r" b="b"/>
            <a:pathLst>
              <a:path w="3809998" h="3917539">
                <a:moveTo>
                  <a:pt x="0" y="0"/>
                </a:moveTo>
                <a:lnTo>
                  <a:pt x="3809998" y="0"/>
                </a:lnTo>
                <a:lnTo>
                  <a:pt x="3809998" y="3909212"/>
                </a:lnTo>
                <a:lnTo>
                  <a:pt x="1781628" y="3737429"/>
                </a:lnTo>
                <a:lnTo>
                  <a:pt x="0" y="3917539"/>
                </a:ln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Rehabilitation process - Borneo Orangutan Survival Australia">
            <a:extLst>
              <a:ext uri="{FF2B5EF4-FFF2-40B4-BE49-F238E27FC236}">
                <a16:creationId xmlns:a16="http://schemas.microsoft.com/office/drawing/2014/main" id="{6E323E11-45B1-4774-BA62-9DF75A441A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45" r="10262" b="-2"/>
          <a:stretch/>
        </p:blipFill>
        <p:spPr bwMode="auto">
          <a:xfrm>
            <a:off x="8191500" y="10"/>
            <a:ext cx="4000500" cy="3959022"/>
          </a:xfrm>
          <a:custGeom>
            <a:avLst/>
            <a:gdLst/>
            <a:ahLst/>
            <a:cxnLst/>
            <a:rect l="l" t="t" r="r" b="b"/>
            <a:pathLst>
              <a:path w="4000500" h="3959032">
                <a:moveTo>
                  <a:pt x="0" y="0"/>
                </a:moveTo>
                <a:lnTo>
                  <a:pt x="4000500" y="0"/>
                </a:lnTo>
                <a:lnTo>
                  <a:pt x="4000500" y="3959032"/>
                </a:lnTo>
                <a:lnTo>
                  <a:pt x="9072" y="3926114"/>
                </a:lnTo>
                <a:lnTo>
                  <a:pt x="0" y="3925346"/>
                </a:lnTo>
                <a:close/>
              </a:path>
            </a:pathLst>
          </a:cu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78" name="Freeform: Shape 77">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988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B8464A6-2B32-46FD-8302-6DCC1697FF0D}"/>
              </a:ext>
            </a:extLst>
          </p:cNvPr>
          <p:cNvSpPr>
            <a:spLocks noGrp="1"/>
          </p:cNvSpPr>
          <p:nvPr>
            <p:ph type="body" idx="1"/>
          </p:nvPr>
        </p:nvSpPr>
        <p:spPr>
          <a:xfrm>
            <a:off x="728663" y="751322"/>
            <a:ext cx="4505552" cy="5378545"/>
          </a:xfrm>
        </p:spPr>
        <p:txBody>
          <a:bodyPr vert="horz" lIns="91440" tIns="45720" rIns="91440" bIns="45720" rtlCol="0">
            <a:noAutofit/>
          </a:bodyPr>
          <a:lstStyle/>
          <a:p>
            <a:r>
              <a:rPr lang="en-US" b="0" i="0" dirty="0">
                <a:solidFill>
                  <a:schemeClr val="bg1"/>
                </a:solidFill>
                <a:effectLst/>
              </a:rPr>
              <a:t>Babies and young orangutans are brought to the </a:t>
            </a:r>
            <a:r>
              <a:rPr lang="en-US" b="0" i="0" dirty="0" err="1">
                <a:solidFill>
                  <a:schemeClr val="bg1"/>
                </a:solidFill>
                <a:effectLst/>
              </a:rPr>
              <a:t>centre</a:t>
            </a:r>
            <a:r>
              <a:rPr lang="en-US" b="0" i="0" dirty="0">
                <a:solidFill>
                  <a:schemeClr val="bg1"/>
                </a:solidFill>
                <a:effectLst/>
              </a:rPr>
              <a:t> and are cared for 24 hours a day by a team of "babysitters". </a:t>
            </a:r>
          </a:p>
          <a:p>
            <a:r>
              <a:rPr lang="en-US" b="0" i="0" dirty="0">
                <a:solidFill>
                  <a:schemeClr val="bg1"/>
                </a:solidFill>
                <a:effectLst/>
              </a:rPr>
              <a:t>As they get bigger they are taken to "forest school" where they learn to climb trees and survive in the forest. </a:t>
            </a:r>
          </a:p>
          <a:p>
            <a:r>
              <a:rPr lang="en-US" b="0" i="0" dirty="0">
                <a:solidFill>
                  <a:schemeClr val="bg1"/>
                </a:solidFill>
                <a:effectLst/>
              </a:rPr>
              <a:t>At about eight years old, they are mo</a:t>
            </a:r>
            <a:r>
              <a:rPr lang="en-US" dirty="0">
                <a:solidFill>
                  <a:schemeClr val="bg1"/>
                </a:solidFill>
              </a:rPr>
              <a:t>ved</a:t>
            </a:r>
            <a:r>
              <a:rPr lang="en-US" b="0" i="0" dirty="0">
                <a:solidFill>
                  <a:schemeClr val="bg1"/>
                </a:solidFill>
                <a:effectLst/>
              </a:rPr>
              <a:t> in groups of 25 to a nearby island for the first stage of their release. </a:t>
            </a:r>
          </a:p>
          <a:p>
            <a:r>
              <a:rPr lang="en-US" b="0" i="0" dirty="0">
                <a:solidFill>
                  <a:schemeClr val="bg1"/>
                </a:solidFill>
                <a:effectLst/>
              </a:rPr>
              <a:t>Finally they are released into the wild to live their lives where they belong.</a:t>
            </a:r>
            <a:endParaRPr lang="en-US" dirty="0">
              <a:solidFill>
                <a:schemeClr val="bg1"/>
              </a:solidFill>
            </a:endParaRPr>
          </a:p>
        </p:txBody>
      </p:sp>
      <p:sp>
        <p:nvSpPr>
          <p:cNvPr id="139" name="Freeform: Shape 138">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108 Nyaru Menteng Photos and Premium High Res Pictures - Getty Images">
            <a:extLst>
              <a:ext uri="{FF2B5EF4-FFF2-40B4-BE49-F238E27FC236}">
                <a16:creationId xmlns:a16="http://schemas.microsoft.com/office/drawing/2014/main" id="{9E3C1B08-9404-4CF6-8649-444246022D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7399" y="3234071"/>
            <a:ext cx="4176335" cy="27772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ourageous Lone Droscher Nielsen the heroine | Tsem Rinpoche">
            <a:extLst>
              <a:ext uri="{FF2B5EF4-FFF2-40B4-BE49-F238E27FC236}">
                <a16:creationId xmlns:a16="http://schemas.microsoft.com/office/drawing/2014/main" id="{05F17886-401E-4769-9935-240D54952A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27" r="18893" b="2"/>
          <a:stretch/>
        </p:blipFill>
        <p:spPr bwMode="auto">
          <a:xfrm>
            <a:off x="5234215" y="546100"/>
            <a:ext cx="3884163" cy="311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7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return to the wild is packed - The Boston Globe">
            <a:extLst>
              <a:ext uri="{FF2B5EF4-FFF2-40B4-BE49-F238E27FC236}">
                <a16:creationId xmlns:a16="http://schemas.microsoft.com/office/drawing/2014/main" id="{905D5CE2-8C36-4CA9-9B8E-EA4674630E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17" r="9611"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8768C15B-2ED9-4B8B-8C20-D676EE6A6013}"/>
              </a:ext>
            </a:extLst>
          </p:cNvPr>
          <p:cNvSpPr txBox="1"/>
          <p:nvPr/>
        </p:nvSpPr>
        <p:spPr>
          <a:xfrm>
            <a:off x="808521" y="797510"/>
            <a:ext cx="2290813" cy="4893647"/>
          </a:xfrm>
          <a:prstGeom prst="rect">
            <a:avLst/>
          </a:prstGeom>
          <a:noFill/>
        </p:spPr>
        <p:txBody>
          <a:bodyPr wrap="square" rtlCol="0">
            <a:spAutoFit/>
          </a:bodyPr>
          <a:lstStyle/>
          <a:p>
            <a:r>
              <a:rPr lang="en-GB" sz="2400" dirty="0">
                <a:solidFill>
                  <a:schemeClr val="bg1"/>
                </a:solidFill>
              </a:rPr>
              <a:t>Lone lived near the centre until 2010 when unfortunately she had to return to Europe because she was very ill.  She still works with Save the Orangutan from her home in Wales.</a:t>
            </a:r>
          </a:p>
          <a:p>
            <a:endParaRPr lang="en-GB" sz="2400" dirty="0"/>
          </a:p>
        </p:txBody>
      </p:sp>
    </p:spTree>
    <p:extLst>
      <p:ext uri="{BB962C8B-B14F-4D97-AF65-F5344CB8AC3E}">
        <p14:creationId xmlns:p14="http://schemas.microsoft.com/office/powerpoint/2010/main" val="57202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1A58-2B15-48BF-9EEE-DAEB038E0D26}"/>
              </a:ext>
            </a:extLst>
          </p:cNvPr>
          <p:cNvSpPr>
            <a:spLocks noGrp="1"/>
          </p:cNvSpPr>
          <p:nvPr>
            <p:ph type="title"/>
          </p:nvPr>
        </p:nvSpPr>
        <p:spPr>
          <a:xfrm>
            <a:off x="4128368" y="4400958"/>
            <a:ext cx="4937937" cy="2120158"/>
          </a:xfrm>
        </p:spPr>
        <p:txBody>
          <a:bodyPr vert="horz" lIns="91440" tIns="45720" rIns="91440" bIns="45720" rtlCol="0" anchor="t">
            <a:normAutofit/>
          </a:bodyPr>
          <a:lstStyle/>
          <a:p>
            <a:r>
              <a:rPr lang="en-US" sz="4400" b="1" kern="1200" dirty="0">
                <a:solidFill>
                  <a:schemeClr val="tx1"/>
                </a:solidFill>
                <a:latin typeface="+mn-lt"/>
                <a:ea typeface="+mj-ea"/>
                <a:cs typeface="+mj-cs"/>
              </a:rPr>
              <a:t>Lone is my hero and I hope to do good like her one day.</a:t>
            </a:r>
          </a:p>
        </p:txBody>
      </p:sp>
      <p:sp>
        <p:nvSpPr>
          <p:cNvPr id="4110" name="Freeform: Shape 8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4" name="Picture 8" descr="No photo description available.">
            <a:extLst>
              <a:ext uri="{FF2B5EF4-FFF2-40B4-BE49-F238E27FC236}">
                <a16:creationId xmlns:a16="http://schemas.microsoft.com/office/drawing/2014/main" id="{215877D6-CF5E-46DD-904F-4D19081636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609" r="-1" b="-1"/>
          <a:stretch/>
        </p:blipFill>
        <p:spPr bwMode="auto">
          <a:xfrm>
            <a:off x="1246572" y="0"/>
            <a:ext cx="3913632" cy="232587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a:extLst>
              <a:ext uri="{FF2B5EF4-FFF2-40B4-BE49-F238E27FC236}">
                <a16:creationId xmlns:a16="http://schemas.microsoft.com/office/drawing/2014/main" id="{C3E52308-FEB3-4CEC-B815-EAADE4F0C2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2" r="19440" b="-1"/>
          <a:stretch/>
        </p:blipFill>
        <p:spPr bwMode="auto">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90" name="Oval 8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No photo description available.">
            <a:extLst>
              <a:ext uri="{FF2B5EF4-FFF2-40B4-BE49-F238E27FC236}">
                <a16:creationId xmlns:a16="http://schemas.microsoft.com/office/drawing/2014/main" id="{C1BDCB04-CA47-47B7-BDF2-325CD5ACB3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 b="9"/>
          <a:stretch/>
        </p:blipFill>
        <p:spPr bwMode="auto">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a:extLst>
            <a:ext uri="{909E8E84-426E-40DD-AFC4-6F175D3DCCD1}">
              <a14:hiddenFill xmlns:a14="http://schemas.microsoft.com/office/drawing/2010/main">
                <a:solidFill>
                  <a:srgbClr val="FFFFFF"/>
                </a:solidFill>
              </a14:hiddenFill>
            </a:ext>
          </a:extLst>
        </p:spPr>
      </p:pic>
      <p:pic>
        <p:nvPicPr>
          <p:cNvPr id="4108" name="Picture 12" descr="No photo description available.">
            <a:extLst>
              <a:ext uri="{FF2B5EF4-FFF2-40B4-BE49-F238E27FC236}">
                <a16:creationId xmlns:a16="http://schemas.microsoft.com/office/drawing/2014/main" id="{9840BA99-7D52-48C1-9EAD-1734816124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 b="-4"/>
          <a:stretch/>
        </p:blipFill>
        <p:spPr bwMode="auto">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94" name="Freeform: Shape 9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06" name="Picture 10" descr="No photo description available.">
            <a:extLst>
              <a:ext uri="{FF2B5EF4-FFF2-40B4-BE49-F238E27FC236}">
                <a16:creationId xmlns:a16="http://schemas.microsoft.com/office/drawing/2014/main" id="{A8C4B045-7CEB-4204-8CFC-00BC6D4A3B9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73" b="3"/>
          <a:stretch/>
        </p:blipFill>
        <p:spPr bwMode="auto">
          <a:xfrm>
            <a:off x="8918760" y="-4330"/>
            <a:ext cx="3781855" cy="3909702"/>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96" name="Freeform: Shape 9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2" name="Picture 6" descr="No photo description available.">
            <a:extLst>
              <a:ext uri="{FF2B5EF4-FFF2-40B4-BE49-F238E27FC236}">
                <a16:creationId xmlns:a16="http://schemas.microsoft.com/office/drawing/2014/main" id="{8AE2B64B-BF53-4655-AC29-211DF8ECE68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88" r="1" b="1"/>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613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10227</TotalTime>
  <Words>427</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Lone Drøscher Nielsen</vt:lpstr>
      <vt:lpstr>PowerPoint Presentation</vt:lpstr>
      <vt:lpstr>PowerPoint Presentation</vt:lpstr>
      <vt:lpstr>PowerPoint Presentation</vt:lpstr>
      <vt:lpstr>PowerPoint Presentation</vt:lpstr>
      <vt:lpstr>PowerPoint Presentation</vt:lpstr>
      <vt:lpstr>PowerPoint Presentation</vt:lpstr>
      <vt:lpstr>Lone is my hero and I hope to do good like her one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Lone Drøscher Nielsen</dc:title>
  <dc:creator>Estelle Austin</dc:creator>
  <cp:lastModifiedBy>Estelle Austin</cp:lastModifiedBy>
  <cp:revision>17</cp:revision>
  <dcterms:created xsi:type="dcterms:W3CDTF">2021-06-21T16:00:00Z</dcterms:created>
  <dcterms:modified xsi:type="dcterms:W3CDTF">2021-06-28T18:27:04Z</dcterms:modified>
</cp:coreProperties>
</file>