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15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480CD-C56E-4BC6-B066-1FCE25F29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64F62-18F0-4163-95D0-7D71E198D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E1396-03D2-44C4-B7C2-1EFE556C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53B3-FEC7-484B-B83B-AE21499E3510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EA7A2-E0FF-40E8-BF30-3DD313DE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A6C52-5DA2-4039-B11C-A20A8EC40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FA-3C61-485D-9122-1904F412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63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87BB-E554-4C29-9882-6895EA09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992E9-DA91-46CC-B988-6CE99C34E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5197D-9995-48DA-A124-F33E1B55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53B3-FEC7-484B-B83B-AE21499E3510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C7278-94BD-4636-8229-33ED5932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EE68B-35AA-446D-8AF8-76FDDAB3D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FA-3C61-485D-9122-1904F412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686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8B56E-F9F9-40AB-A336-6E86F2219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787FD7-C8E2-419B-9A86-62B447CE4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36CD-9D1E-4F85-9FFD-C4E1D3C50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53B3-FEC7-484B-B83B-AE21499E3510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54CDA-9A73-48E4-84ED-DE39243E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2BBDC-A779-490A-AA2E-F55E8CCD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FA-3C61-485D-9122-1904F412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40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665D3-7CFC-4B40-B1A7-637713A53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33FC-00F7-4A65-9B58-270D7B57B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64170-B410-482B-B493-DC6300B7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53B3-FEC7-484B-B83B-AE21499E3510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14EF3-485C-49F9-B3C7-A0E3ABE02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05C26-7727-4D0D-B06D-CA8E9836B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FA-3C61-485D-9122-1904F412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9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8E0C-7011-4A90-8ED2-0041CB4A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2D8CD-6AF1-4A8E-9F97-90F0FF53D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800DA-7747-4941-AC1C-5A8C4565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53B3-FEC7-484B-B83B-AE21499E3510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033C3-ABB0-4AD0-B8BF-98B41213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ACDC1-C7A5-474E-BAA1-F69A3F78E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FA-3C61-485D-9122-1904F412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2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4757B-47D9-442D-9426-BA991D11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E09B3-B986-4B56-8E32-0F2F9E442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A8FAA-95AA-4479-9767-AEF04C838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42D84-1815-48A8-956A-4F38B264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53B3-FEC7-484B-B83B-AE21499E3510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05526-6258-4A91-8A90-3A85B0D70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1C95E-970E-46ED-AF60-CCB0938C5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FA-3C61-485D-9122-1904F412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02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4D50-FFC4-4A44-96E8-2C73EF437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B8D360-4D59-4067-B5FB-49105E30F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87221-30D8-4528-8D34-B981E153A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2E4C23-281A-4CD1-8144-779FB0DC0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C0BD3-2246-49F6-BA20-59AC9BC045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B6241F-B92E-472A-862B-32546554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53B3-FEC7-484B-B83B-AE21499E3510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8B6F8A-AFDF-432C-8AED-97ADDDF9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513B6E-D161-40C4-8EC2-2D5D888C5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FA-3C61-485D-9122-1904F412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AEEE8-0972-4A76-BA1B-D3C0754B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AE60F8-3DCF-42B7-AAFA-A342E5E7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53B3-FEC7-484B-B83B-AE21499E3510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943BD-43AD-44B5-9BE2-8C53F6E2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61320-4DDD-4880-A44E-F13A6218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FA-3C61-485D-9122-1904F412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86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F560A-FA71-458A-8BB2-A9A0CF2C9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53B3-FEC7-484B-B83B-AE21499E3510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EE315-AC42-41C5-A3A1-C6B4830CD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06940-B6F7-491D-9736-894BC1E6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FA-3C61-485D-9122-1904F412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78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838E-FFCD-4B19-9330-3A0EC186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008EC-47FC-4E87-BB2D-326340DE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6186C-9388-42AD-8113-FAEEEAB78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5224A-9F48-4C9A-AF09-BF71F0B6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53B3-FEC7-484B-B83B-AE21499E3510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40C8F-ADCE-4FF1-A91A-0A6C6DCB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22C50-7277-4A58-8F7A-B15FBFCF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FA-3C61-485D-9122-1904F412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877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40783-F94A-424A-99A5-982DC9A11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36DF3-F7E6-4587-B293-351C870FC3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786B5-DEC2-4B6D-B60F-1818D7979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AD51A-FADA-4343-8D45-BFC5F9A3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53B3-FEC7-484B-B83B-AE21499E3510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940BA-0127-4279-A5C3-C1504056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1EA29-5FCA-4A28-9B32-3EA5E058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2BDFA-3C61-485D-9122-1904F412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1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ACF4CF-51D6-451B-8093-5E4FBDDE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1CF36-66E8-4BA1-BB09-339ED96D1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5EB21-2081-44FD-A7E7-E7B352C7C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53B3-FEC7-484B-B83B-AE21499E3510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7248B-6F87-40F9-82D5-26BB2BAFD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CAED3-DE88-4A91-A59B-EA0A59583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2BDFA-3C61-485D-9122-1904F412CC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31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ristmas in Sweden">
            <a:extLst>
              <a:ext uri="{FF2B5EF4-FFF2-40B4-BE49-F238E27FC236}">
                <a16:creationId xmlns:a16="http://schemas.microsoft.com/office/drawing/2014/main" id="{614D89A2-477D-4FD5-B1A2-D996FCFD4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920"/>
            <a:ext cx="12334240" cy="77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217B48-12FE-4371-B377-DEB040340C00}"/>
              </a:ext>
            </a:extLst>
          </p:cNvPr>
          <p:cNvSpPr txBox="1"/>
          <p:nvPr/>
        </p:nvSpPr>
        <p:spPr>
          <a:xfrm>
            <a:off x="1584960" y="3180080"/>
            <a:ext cx="904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chemeClr val="bg1">
                    <a:lumMod val="95000"/>
                  </a:schemeClr>
                </a:solidFill>
                <a:latin typeface="ALVENS" panose="02000600000000000000" pitchFamily="2" charset="0"/>
              </a:rPr>
              <a:t>Christmas in Sweden</a:t>
            </a:r>
          </a:p>
        </p:txBody>
      </p:sp>
    </p:spTree>
    <p:extLst>
      <p:ext uri="{BB962C8B-B14F-4D97-AF65-F5344CB8AC3E}">
        <p14:creationId xmlns:p14="http://schemas.microsoft.com/office/powerpoint/2010/main" val="409357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Swedish Christmas Traditions We Want to Steal - PureWow">
            <a:extLst>
              <a:ext uri="{FF2B5EF4-FFF2-40B4-BE49-F238E27FC236}">
                <a16:creationId xmlns:a16="http://schemas.microsoft.com/office/drawing/2014/main" id="{0F74E631-89BC-4EE5-ACBB-F624B4325C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5" r="16583" b="-2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A38A2-2201-4DAF-8EBC-80EF115BB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370" y="743953"/>
            <a:ext cx="4706803" cy="5370093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Centaur" panose="02030504050205020304" pitchFamily="18" charset="0"/>
              </a:rPr>
              <a:t>Christmas in Sweden is called ‘Jul’.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Centaur" panose="02030504050205020304" pitchFamily="18" charset="0"/>
              </a:rPr>
              <a:t>To say Happy Christmas in Swedish you say ‘God Jul’.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Centaur" panose="02030504050205020304" pitchFamily="18" charset="0"/>
              </a:rPr>
              <a:t>Swedish people love Christmas and start celebrating on Advent Sunday which is 4 Sundays before Christmas.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latin typeface="Centaur" panose="02030504050205020304" pitchFamily="18" charset="0"/>
              </a:rPr>
              <a:t>On this day they light the first of 4 candles. Every Sunday they light 1 more candle until Christmas. They celebrate by eating </a:t>
            </a:r>
            <a:r>
              <a:rPr lang="en-GB" sz="2400" b="1" dirty="0">
                <a:solidFill>
                  <a:srgbClr val="000000"/>
                </a:solidFill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saffron buns and gingerbread biscuits and drink fruit juice or mulled wine</a:t>
            </a:r>
            <a:endParaRPr lang="en-GB" sz="2400" b="1" dirty="0">
              <a:solidFill>
                <a:srgbClr val="000000"/>
              </a:solidFill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89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outdoor, object, grass, fire&#10;&#10;Description automatically generated">
            <a:extLst>
              <a:ext uri="{FF2B5EF4-FFF2-40B4-BE49-F238E27FC236}">
                <a16:creationId xmlns:a16="http://schemas.microsoft.com/office/drawing/2014/main" id="{60C7FA37-8F6F-4B36-9D3C-52AA85EC7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61" b="-2"/>
          <a:stretch/>
        </p:blipFill>
        <p:spPr>
          <a:xfrm rot="16200000">
            <a:off x="7248294" y="-1332824"/>
            <a:ext cx="3932313" cy="6261330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" name="Picture 6" descr="A person that is standing in the snow&#10;&#10;Description automatically generated">
            <a:extLst>
              <a:ext uri="{FF2B5EF4-FFF2-40B4-BE49-F238E27FC236}">
                <a16:creationId xmlns:a16="http://schemas.microsoft.com/office/drawing/2014/main" id="{E27C7054-B382-455A-957C-B9036EDDE3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8" r="-1" b="-1"/>
          <a:stretch/>
        </p:blipFill>
        <p:spPr>
          <a:xfrm>
            <a:off x="6089904" y="2487166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B462A6B-795E-4F35-9173-2BE50F5B6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477" y="60474"/>
            <a:ext cx="6002204" cy="29256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People who live in the country usually chop down their own Christmas trees and decorate their homes with </a:t>
            </a:r>
            <a:r>
              <a:rPr lang="en-GB" sz="2400" b="1" dirty="0" err="1"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lucia</a:t>
            </a:r>
            <a:r>
              <a:rPr lang="en-GB" sz="2400" b="1" dirty="0"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candles in their windows, lots of hearts and candles.</a:t>
            </a:r>
          </a:p>
        </p:txBody>
      </p:sp>
      <p:pic>
        <p:nvPicPr>
          <p:cNvPr id="11" name="Picture 10" descr="A christmas tree&#10;&#10;Description automatically generated">
            <a:extLst>
              <a:ext uri="{FF2B5EF4-FFF2-40B4-BE49-F238E27FC236}">
                <a16:creationId xmlns:a16="http://schemas.microsoft.com/office/drawing/2014/main" id="{04D793A1-5363-4355-8510-16C85B272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5316"/>
            <a:ext cx="3078480" cy="4104640"/>
          </a:xfrm>
          <a:prstGeom prst="rect">
            <a:avLst/>
          </a:prstGeom>
          <a:effectLst>
            <a:softEdge rad="4699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F839EA4-6E1B-4264-AC7C-A770FF1D6DFE}"/>
              </a:ext>
            </a:extLst>
          </p:cNvPr>
          <p:cNvSpPr txBox="1"/>
          <p:nvPr/>
        </p:nvSpPr>
        <p:spPr>
          <a:xfrm>
            <a:off x="3424913" y="2478192"/>
            <a:ext cx="230632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They put a straw goat under the tree, called the ‘</a:t>
            </a:r>
            <a:r>
              <a:rPr lang="en-GB" sz="2400" b="1" dirty="0" err="1"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Julbok</a:t>
            </a:r>
            <a:r>
              <a:rPr lang="en-GB" sz="2400" b="1" dirty="0"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'. Today they think it guards the house and tree.</a:t>
            </a:r>
          </a:p>
        </p:txBody>
      </p:sp>
      <p:pic>
        <p:nvPicPr>
          <p:cNvPr id="15" name="Picture 14" descr="A picture containing object, candelabra&#10;&#10;Description automatically generated">
            <a:extLst>
              <a:ext uri="{FF2B5EF4-FFF2-40B4-BE49-F238E27FC236}">
                <a16:creationId xmlns:a16="http://schemas.microsoft.com/office/drawing/2014/main" id="{AC5EAFA9-0F56-4DE6-857F-17978BEC69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777" y="4594858"/>
            <a:ext cx="1905000" cy="190500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63064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AB00AE-4340-440F-82E1-9F69D1D55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able, food, remote, phone&#10;&#10;Description automatically generated">
            <a:extLst>
              <a:ext uri="{FF2B5EF4-FFF2-40B4-BE49-F238E27FC236}">
                <a16:creationId xmlns:a16="http://schemas.microsoft.com/office/drawing/2014/main" id="{11C00DCC-853D-446B-A588-66DB226A1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7" r="-2" b="2310"/>
          <a:stretch/>
        </p:blipFill>
        <p:spPr>
          <a:xfrm>
            <a:off x="6083786" y="-168316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Picture 4" descr="A picture containing indoor, sitting, table, food&#10;&#10;Description automatically generated">
            <a:extLst>
              <a:ext uri="{FF2B5EF4-FFF2-40B4-BE49-F238E27FC236}">
                <a16:creationId xmlns:a16="http://schemas.microsoft.com/office/drawing/2014/main" id="{2B0A7AD3-9F8F-4549-861D-FB011B5BD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" r="9311" b="-1"/>
          <a:stretch/>
        </p:blipFill>
        <p:spPr>
          <a:xfrm rot="16200000">
            <a:off x="7114032" y="1463038"/>
            <a:ext cx="4215384" cy="6263640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6B501-0B93-40FC-8A6E-4A7DC1D3E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71" y="2226769"/>
            <a:ext cx="4803637" cy="378883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13</a:t>
            </a:r>
            <a:r>
              <a:rPr lang="en-GB" sz="2400" b="1" baseline="30000" dirty="0">
                <a:solidFill>
                  <a:srgbClr val="000000"/>
                </a:solidFill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400" b="1" dirty="0">
                <a:solidFill>
                  <a:srgbClr val="000000"/>
                </a:solidFill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December is St Lucia's day. Young girls dress in white and carry a white candle in their hands while singing Carols in a parade or in schools, work places and nursing homes. One girl is chosen to be Lucia and has a red sash and a crown of candles in her hair. The other girls and boys are stars.</a:t>
            </a:r>
          </a:p>
          <a:p>
            <a:pPr marL="0" indent="0">
              <a:buNone/>
            </a:pPr>
            <a:endParaRPr lang="en-GB" sz="2400" b="1" dirty="0">
              <a:solidFill>
                <a:srgbClr val="000000"/>
              </a:solidFill>
              <a:latin typeface="Centaur" panose="020305040502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Early in the morning at home the oldest daughter dresses as Lucia and serves buns and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pepperkakor</a:t>
            </a:r>
            <a:r>
              <a:rPr lang="en-GB" sz="2400" b="1" dirty="0">
                <a:solidFill>
                  <a:srgbClr val="000000"/>
                </a:solidFill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coffee to their Mummy and Daddy.</a:t>
            </a:r>
          </a:p>
          <a:p>
            <a:endParaRPr lang="en-GB" sz="2400" b="1" dirty="0">
              <a:solidFill>
                <a:srgbClr val="000000"/>
              </a:solidFill>
              <a:latin typeface="Centaur" panose="020305040502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796DB1-C582-4867-BCDE-B64A98814957}"/>
              </a:ext>
            </a:extLst>
          </p:cNvPr>
          <p:cNvSpPr txBox="1"/>
          <p:nvPr/>
        </p:nvSpPr>
        <p:spPr>
          <a:xfrm>
            <a:off x="1023284" y="500063"/>
            <a:ext cx="46528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latin typeface="Centaur" panose="02030504050205020304" pitchFamily="18" charset="0"/>
              </a:rPr>
              <a:t>St Lucia’s Day – 13</a:t>
            </a:r>
            <a:r>
              <a:rPr lang="en-GB" sz="3000" b="1" baseline="30000" dirty="0">
                <a:latin typeface="Centaur" panose="02030504050205020304" pitchFamily="18" charset="0"/>
              </a:rPr>
              <a:t>th</a:t>
            </a:r>
            <a:r>
              <a:rPr lang="en-GB" sz="3000" b="1" dirty="0">
                <a:latin typeface="Centaur" panose="02030504050205020304" pitchFamily="18" charset="0"/>
              </a:rPr>
              <a:t> December</a:t>
            </a:r>
          </a:p>
        </p:txBody>
      </p:sp>
    </p:spTree>
    <p:extLst>
      <p:ext uri="{BB962C8B-B14F-4D97-AF65-F5344CB8AC3E}">
        <p14:creationId xmlns:p14="http://schemas.microsoft.com/office/powerpoint/2010/main" val="356105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4F389-967C-420A-B18E-18088D6C5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633" y="4172922"/>
            <a:ext cx="4242817" cy="2225362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GB" sz="2400" b="1" dirty="0">
                <a:solidFill>
                  <a:srgbClr val="202124"/>
                </a:solidFill>
                <a:latin typeface="Centaur" panose="02030504050205020304" pitchFamily="18" charset="0"/>
              </a:rPr>
              <a:t>Father Christmas is called ‘</a:t>
            </a:r>
            <a:r>
              <a:rPr lang="en-GB" sz="2400" b="1" dirty="0" err="1">
                <a:solidFill>
                  <a:srgbClr val="202124"/>
                </a:solidFill>
                <a:latin typeface="Centaur" panose="02030504050205020304" pitchFamily="18" charset="0"/>
              </a:rPr>
              <a:t>Tomten</a:t>
            </a:r>
            <a:r>
              <a:rPr lang="en-GB" sz="2400" b="1" dirty="0">
                <a:solidFill>
                  <a:srgbClr val="202124"/>
                </a:solidFill>
                <a:latin typeface="Centaur" panose="02030504050205020304" pitchFamily="18" charset="0"/>
              </a:rPr>
              <a:t>' and his helpers are called ‘</a:t>
            </a:r>
            <a:r>
              <a:rPr lang="en-GB" sz="2400" b="1" dirty="0" err="1">
                <a:solidFill>
                  <a:srgbClr val="202124"/>
                </a:solidFill>
                <a:latin typeface="Centaur" panose="02030504050205020304" pitchFamily="18" charset="0"/>
              </a:rPr>
              <a:t>Tomtar</a:t>
            </a:r>
            <a:r>
              <a:rPr lang="en-GB" sz="2400" b="1" dirty="0">
                <a:solidFill>
                  <a:srgbClr val="202124"/>
                </a:solidFill>
                <a:latin typeface="Centaur" panose="02030504050205020304" pitchFamily="18" charset="0"/>
              </a:rPr>
              <a:t>’. He visits peoples houses in the afternoon on Christmas Eve to give gifts to children.</a:t>
            </a:r>
            <a:endParaRPr lang="en-US" sz="2400" b="1" kern="1200" dirty="0">
              <a:solidFill>
                <a:schemeClr val="tx1"/>
              </a:solidFill>
              <a:latin typeface="Centaur" panose="02030504050205020304" pitchFamily="18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close up of a stuffed animal&#10;&#10;Description automatically generated">
            <a:extLst>
              <a:ext uri="{FF2B5EF4-FFF2-40B4-BE49-F238E27FC236}">
                <a16:creationId xmlns:a16="http://schemas.microsoft.com/office/drawing/2014/main" id="{FF6D3287-ADE1-452C-AF8A-ADD601D08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52" r="-3" b="25553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9" name="Picture 8" descr="A picture containing sitting, small, bird, table&#10;&#10;Description automatically generated">
            <a:extLst>
              <a:ext uri="{FF2B5EF4-FFF2-40B4-BE49-F238E27FC236}">
                <a16:creationId xmlns:a16="http://schemas.microsoft.com/office/drawing/2014/main" id="{1DC0C459-2836-4D39-8A52-AB6998387A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" r="-1" b="317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flock of seagulls standing next to a bird&#10;&#10;Description automatically generated">
            <a:extLst>
              <a:ext uri="{FF2B5EF4-FFF2-40B4-BE49-F238E27FC236}">
                <a16:creationId xmlns:a16="http://schemas.microsoft.com/office/drawing/2014/main" id="{286034A2-993F-4063-885D-1016E5E97F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" r="3" b="22516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picture containing sitting, table, holding, doughnut&#10;&#10;Description automatically generated">
            <a:extLst>
              <a:ext uri="{FF2B5EF4-FFF2-40B4-BE49-F238E27FC236}">
                <a16:creationId xmlns:a16="http://schemas.microsoft.com/office/drawing/2014/main" id="{33236BF1-20F1-479D-815C-BBDCA83A4D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8" r="2" b="6588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close up&#10;&#10;Description automatically generated">
            <a:extLst>
              <a:ext uri="{FF2B5EF4-FFF2-40B4-BE49-F238E27FC236}">
                <a16:creationId xmlns:a16="http://schemas.microsoft.com/office/drawing/2014/main" id="{F3B4924B-27F7-4CA9-8959-B92FF2BDEE9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9" r="899" b="1"/>
          <a:stretch/>
        </p:blipFill>
        <p:spPr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6643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hild, child, young, front&#10;&#10;Description automatically generated">
            <a:extLst>
              <a:ext uri="{FF2B5EF4-FFF2-40B4-BE49-F238E27FC236}">
                <a16:creationId xmlns:a16="http://schemas.microsoft.com/office/drawing/2014/main" id="{9A3718B0-5B5D-4F42-BBEC-1436866F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r="11318" b="-3"/>
          <a:stretch/>
        </p:blipFill>
        <p:spPr>
          <a:xfrm>
            <a:off x="3125968" y="2527222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Picture 8" descr="Food on a table&#10;&#10;Description automatically generated">
            <a:extLst>
              <a:ext uri="{FF2B5EF4-FFF2-40B4-BE49-F238E27FC236}">
                <a16:creationId xmlns:a16="http://schemas.microsoft.com/office/drawing/2014/main" id="{644C6929-8E39-430B-A645-EBDFBE31FE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1" r="-3" b="-3"/>
          <a:stretch/>
        </p:blipFill>
        <p:spPr>
          <a:xfrm>
            <a:off x="1" y="1"/>
            <a:ext cx="4443799" cy="3776782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Picture 6" descr="A picture containing light&#10;&#10;Description automatically generated">
            <a:extLst>
              <a:ext uri="{FF2B5EF4-FFF2-40B4-BE49-F238E27FC236}">
                <a16:creationId xmlns:a16="http://schemas.microsoft.com/office/drawing/2014/main" id="{EDB3EA14-B1EC-4396-8D94-251BF2B420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r="6432"/>
          <a:stretch/>
        </p:blipFill>
        <p:spPr>
          <a:xfrm>
            <a:off x="20" y="3917273"/>
            <a:ext cx="344056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DD257392-088E-4D55-B128-FFD59A895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1BB7D-D8BA-403A-9440-6CC1EB2EE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223" y="298625"/>
            <a:ext cx="6479857" cy="16660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Sweden they celebrate Christmas on Christmas Eve. 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have a </a:t>
            </a:r>
            <a:r>
              <a:rPr lang="en-GB" sz="2400" b="1" dirty="0">
                <a:solidFill>
                  <a:srgbClr val="000000"/>
                </a:solidFill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buffet dinner for their Christmas dinner which is called a ‘smorgasbord’</a:t>
            </a:r>
            <a:endParaRPr lang="en-GB" sz="2400" b="1" dirty="0">
              <a:solidFill>
                <a:srgbClr val="000000"/>
              </a:solidFill>
              <a:latin typeface="Centaur" panose="020305040502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A4158E-3769-4386-87F4-242634A5A77E}"/>
              </a:ext>
            </a:extLst>
          </p:cNvPr>
          <p:cNvSpPr txBox="1"/>
          <p:nvPr/>
        </p:nvSpPr>
        <p:spPr>
          <a:xfrm>
            <a:off x="6695440" y="4752366"/>
            <a:ext cx="4866639" cy="1270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dirty="0"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Christmas holidays finish on the thirteenth day, the 6</a:t>
            </a:r>
            <a:r>
              <a:rPr lang="en-GB" sz="2400" b="1" baseline="30000" dirty="0"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400" b="1" dirty="0"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January, and the tree is taken down on the 13</a:t>
            </a:r>
            <a:r>
              <a:rPr lang="en-GB" sz="2400" b="1" baseline="30000" dirty="0"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2400" b="1" dirty="0"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January.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33FAE4-2E24-44C0-89FB-B07FAD61E1EC}"/>
              </a:ext>
            </a:extLst>
          </p:cNvPr>
          <p:cNvSpPr txBox="1"/>
          <p:nvPr/>
        </p:nvSpPr>
        <p:spPr>
          <a:xfrm>
            <a:off x="6695440" y="2151587"/>
            <a:ext cx="48666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afternoon they watch Disney classics with Donald Duck on TV.  This is a tradition that started in the 1950s! </a:t>
            </a:r>
          </a:p>
          <a:p>
            <a:pPr marL="0" indent="0">
              <a:buNone/>
            </a:pPr>
            <a:endParaRPr lang="en-GB" sz="2400" b="1" dirty="0">
              <a:solidFill>
                <a:srgbClr val="000000"/>
              </a:solidFill>
              <a:effectLst/>
              <a:latin typeface="Centaur" panose="020305040502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rgbClr val="000000"/>
                </a:solidFill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afternoon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Tomten</a:t>
            </a:r>
            <a:r>
              <a:rPr lang="en-GB" sz="2400" b="1" dirty="0">
                <a:solidFill>
                  <a:srgbClr val="000000"/>
                </a:solidFill>
                <a:effectLst/>
                <a:latin typeface="Centaur" panose="020305040502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visits and they then open all their presents.</a:t>
            </a:r>
          </a:p>
        </p:txBody>
      </p:sp>
    </p:spTree>
    <p:extLst>
      <p:ext uri="{BB962C8B-B14F-4D97-AF65-F5344CB8AC3E}">
        <p14:creationId xmlns:p14="http://schemas.microsoft.com/office/powerpoint/2010/main" val="984414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348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ALVENS</vt:lpstr>
      <vt:lpstr>Arial</vt:lpstr>
      <vt:lpstr>Calibri</vt:lpstr>
      <vt:lpstr>Calibri Light</vt:lpstr>
      <vt:lpstr>Centaur</vt:lpstr>
      <vt:lpstr>Office Theme</vt:lpstr>
      <vt:lpstr>PowerPoint Presentation</vt:lpstr>
      <vt:lpstr>PowerPoint Presentation</vt:lpstr>
      <vt:lpstr>PowerPoint Presentation</vt:lpstr>
      <vt:lpstr>PowerPoint Presentation</vt:lpstr>
      <vt:lpstr>Father Christmas is called ‘Tomten' and his helpers are called ‘Tomtar’. He visits peoples houses in the afternoon on Christmas Eve to give gifts to children.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Estelle Austin</dc:creator>
  <cp:lastModifiedBy>Estelle Austin</cp:lastModifiedBy>
  <cp:revision>5</cp:revision>
  <dcterms:created xsi:type="dcterms:W3CDTF">2020-12-05T12:45:40Z</dcterms:created>
  <dcterms:modified xsi:type="dcterms:W3CDTF">2020-12-06T17:36:19Z</dcterms:modified>
</cp:coreProperties>
</file>