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8"/>
  </p:notesMasterIdLst>
  <p:sldIdLst>
    <p:sldId id="296" r:id="rId11"/>
    <p:sldId id="297" r:id="rId12"/>
    <p:sldId id="298" r:id="rId13"/>
    <p:sldId id="303" r:id="rId14"/>
    <p:sldId id="299" r:id="rId15"/>
    <p:sldId id="318" r:id="rId16"/>
    <p:sldId id="334" r:id="rId17"/>
    <p:sldId id="327" r:id="rId18"/>
    <p:sldId id="335" r:id="rId19"/>
    <p:sldId id="326" r:id="rId20"/>
    <p:sldId id="320" r:id="rId21"/>
    <p:sldId id="336" r:id="rId22"/>
    <p:sldId id="337" r:id="rId23"/>
    <p:sldId id="338" r:id="rId24"/>
    <p:sldId id="330" r:id="rId25"/>
    <p:sldId id="339" r:id="rId26"/>
    <p:sldId id="312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75" autoAdjust="0"/>
    <p:restoredTop sz="94694"/>
  </p:normalViewPr>
  <p:slideViewPr>
    <p:cSldViewPr snapToGrid="0" snapToObjects="1">
      <p:cViewPr varScale="1">
        <p:scale>
          <a:sx n="70" d="100"/>
          <a:sy n="70" d="100"/>
        </p:scale>
        <p:origin x="132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notesMaster" Target="notesMasters/notesMaster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presProps" Target="presProps.xml"/><Relationship Id="rId8" Type="http://schemas.openxmlformats.org/officeDocument/2006/relationships/slideMaster" Target="slideMasters/slideMaster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17/09/2020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17/09/2020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5" Type="http://schemas.openxmlformats.org/officeDocument/2006/relationships/image" Target="../media/image29.pn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7" Type="http://schemas.openxmlformats.org/officeDocument/2006/relationships/image" Target="../media/image34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9.png"/><Relationship Id="rId1" Type="http://schemas.openxmlformats.org/officeDocument/2006/relationships/tags" Target="../tags/tag7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19.png"/><Relationship Id="rId10" Type="http://schemas.openxmlformats.org/officeDocument/2006/relationships/image" Target="../media/image37.png"/><Relationship Id="rId9" Type="http://schemas.openxmlformats.org/officeDocument/2006/relationships/image" Target="../media/image36.png"/><Relationship Id="rId14" Type="http://schemas.openxmlformats.org/officeDocument/2006/relationships/image" Target="../media/image36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27.png"/><Relationship Id="rId7" Type="http://schemas.openxmlformats.org/officeDocument/2006/relationships/image" Target="../media/image41.png"/><Relationship Id="rId12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9" Type="http://schemas.openxmlformats.org/officeDocument/2006/relationships/image" Target="../media/image43.png"/><Relationship Id="rId14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6" Type="http://schemas.openxmlformats.org/officeDocument/2006/relationships/image" Target="../media/image19.png"/><Relationship Id="rId5" Type="http://schemas.openxmlformats.org/officeDocument/2006/relationships/image" Target="../media/image4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0.png"/><Relationship Id="rId3" Type="http://schemas.openxmlformats.org/officeDocument/2006/relationships/image" Target="../media/image14.png"/><Relationship Id="rId7" Type="http://schemas.openxmlformats.org/officeDocument/2006/relationships/image" Target="../media/image4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6" Type="http://schemas.openxmlformats.org/officeDocument/2006/relationships/image" Target="../media/image47.png"/><Relationship Id="rId10" Type="http://schemas.openxmlformats.org/officeDocument/2006/relationships/image" Target="../media/image49.png"/><Relationship Id="rId9" Type="http://schemas.openxmlformats.org/officeDocument/2006/relationships/image" Target="../media/image48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7" Type="http://schemas.openxmlformats.org/officeDocument/2006/relationships/image" Target="../media/image50.png"/><Relationship Id="rId12" Type="http://schemas.openxmlformats.org/officeDocument/2006/relationships/image" Target="../media/image4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Relationship Id="rId11" Type="http://schemas.openxmlformats.org/officeDocument/2006/relationships/image" Target="../media/image47.png"/><Relationship Id="rId9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5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5.png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4.png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image" Target="../media/image2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6.png"/><Relationship Id="rId9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3902" y="1258774"/>
            <a:ext cx="5401524" cy="428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Have a go at the questions 1 - 5 on the worksheet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342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1674631" y="471434"/>
            <a:ext cx="54396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Tommy gets a pack of 12 football stickers every day for 9 weeks.</a:t>
            </a:r>
            <a:endParaRPr lang="en-GB" sz="2800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9084" y="481299"/>
            <a:ext cx="889073" cy="642107"/>
          </a:xfrm>
          <a:prstGeom prst="rect">
            <a:avLst/>
          </a:prstGeom>
        </p:spPr>
      </p:pic>
      <p:pic>
        <p:nvPicPr>
          <p:cNvPr id="37" name="Picture 3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2939" y="1399416"/>
            <a:ext cx="874729" cy="1234582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1674631" y="1564106"/>
            <a:ext cx="54396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Whitney gets a pack of 21 football stickers every day in August.</a:t>
            </a:r>
            <a:endParaRPr lang="en-GB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35760">
            <a:off x="6976591" y="979771"/>
            <a:ext cx="1000688" cy="839288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1045029" y="2835803"/>
            <a:ext cx="71479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Who gets the most stickers and by how many?</a:t>
            </a:r>
            <a:endParaRPr lang="en-GB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7596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43620" y="1738138"/>
                <a:ext cx="127300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9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 smtClean="0"/>
                  <a:t> 7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620" y="1738138"/>
                <a:ext cx="1273009" cy="461665"/>
              </a:xfrm>
              <a:prstGeom prst="rect">
                <a:avLst/>
              </a:prstGeom>
              <a:blipFill>
                <a:blip r:embed="rId5"/>
                <a:stretch>
                  <a:fillRect l="-7692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2256232" y="1738138"/>
            <a:ext cx="1273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63 days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143620" y="2381682"/>
                <a:ext cx="216679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63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 smtClean="0"/>
                  <a:t> 12</a:t>
                </a:r>
                <a:endParaRPr lang="en-GB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620" y="2381682"/>
                <a:ext cx="2166794" cy="461665"/>
              </a:xfrm>
              <a:prstGeom prst="rect">
                <a:avLst/>
              </a:prstGeom>
              <a:blipFill>
                <a:blip r:embed="rId6"/>
                <a:stretch>
                  <a:fillRect l="-4507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143620" y="3025226"/>
                <a:ext cx="12393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63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 smtClean="0"/>
                  <a:t> 10</a:t>
                </a:r>
                <a:endParaRPr lang="en-GB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620" y="3025226"/>
                <a:ext cx="1239332" cy="461665"/>
              </a:xfrm>
              <a:prstGeom prst="rect">
                <a:avLst/>
              </a:prstGeom>
              <a:blipFill>
                <a:blip r:embed="rId7"/>
                <a:stretch>
                  <a:fillRect l="-7882" t="-10526" r="-493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195908" y="3025226"/>
                <a:ext cx="12393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 smtClean="0"/>
                  <a:t> 630</a:t>
                </a:r>
                <a:endParaRPr lang="en-GB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908" y="3025226"/>
                <a:ext cx="1239332" cy="461665"/>
              </a:xfrm>
              <a:prstGeom prst="rect">
                <a:avLst/>
              </a:prstGeom>
              <a:blipFill>
                <a:blip r:embed="rId8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143620" y="3668770"/>
                <a:ext cx="12393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63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 smtClean="0"/>
                  <a:t> 2</a:t>
                </a:r>
                <a:endParaRPr lang="en-GB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620" y="3668770"/>
                <a:ext cx="1239332" cy="461665"/>
              </a:xfrm>
              <a:prstGeom prst="rect">
                <a:avLst/>
              </a:prstGeom>
              <a:blipFill>
                <a:blip r:embed="rId9"/>
                <a:stretch>
                  <a:fillRect l="-7882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043507" y="3668762"/>
                <a:ext cx="12393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 smtClean="0"/>
                  <a:t> 126</a:t>
                </a:r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507" y="3668762"/>
                <a:ext cx="1239332" cy="461665"/>
              </a:xfrm>
              <a:prstGeom prst="rect">
                <a:avLst/>
              </a:prstGeom>
              <a:blipFill>
                <a:blip r:embed="rId10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143620" y="4312313"/>
                <a:ext cx="289280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63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 smtClean="0"/>
                  <a:t> 12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 smtClean="0"/>
                  <a:t> 630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 smtClean="0"/>
                  <a:t> 126 </a:t>
                </a:r>
                <a:endParaRPr lang="en-GB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620" y="4312313"/>
                <a:ext cx="2892804" cy="461665"/>
              </a:xfrm>
              <a:prstGeom prst="rect">
                <a:avLst/>
              </a:prstGeom>
              <a:blipFill>
                <a:blip r:embed="rId11"/>
                <a:stretch>
                  <a:fillRect l="-3376" t="-10526" r="-2532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92866" y="4307628"/>
                <a:ext cx="12393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 smtClean="0"/>
                  <a:t> </a:t>
                </a:r>
                <a:r>
                  <a:rPr lang="en-GB" sz="2400" dirty="0" smtClean="0">
                    <a:solidFill>
                      <a:schemeClr val="accent1"/>
                    </a:solidFill>
                  </a:rPr>
                  <a:t>756</a:t>
                </a:r>
                <a:endParaRPr lang="en-GB" sz="2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866" y="4307628"/>
                <a:ext cx="1239332" cy="461665"/>
              </a:xfrm>
              <a:prstGeom prst="rect">
                <a:avLst/>
              </a:prstGeom>
              <a:blipFill>
                <a:blip r:embed="rId14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1674631" y="471434"/>
            <a:ext cx="54396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Tommy gets a pack of 12 football stickers every day for 9 weeks.</a:t>
            </a:r>
            <a:endParaRPr lang="en-GB" sz="28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9084" y="481299"/>
            <a:ext cx="889073" cy="64210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35760">
            <a:off x="6976591" y="979771"/>
            <a:ext cx="1000688" cy="83928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5474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50303" y="945145"/>
            <a:ext cx="1239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</a:rPr>
              <a:t>756</a:t>
            </a:r>
            <a:endParaRPr lang="en-GB" sz="2800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43620" y="2643558"/>
                <a:ext cx="216679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31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 smtClean="0"/>
                  <a:t> 21</a:t>
                </a:r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620" y="2643558"/>
                <a:ext cx="2166794" cy="461665"/>
              </a:xfrm>
              <a:prstGeom prst="rect">
                <a:avLst/>
              </a:prstGeom>
              <a:blipFill>
                <a:blip r:embed="rId5"/>
                <a:stretch>
                  <a:fillRect l="-4507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143620" y="3296706"/>
                <a:ext cx="12393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31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 smtClean="0"/>
                  <a:t> 20</a:t>
                </a:r>
                <a:endParaRPr lang="en-GB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620" y="3296706"/>
                <a:ext cx="1239332" cy="461665"/>
              </a:xfrm>
              <a:prstGeom prst="rect">
                <a:avLst/>
              </a:prstGeom>
              <a:blipFill>
                <a:blip r:embed="rId6"/>
                <a:stretch>
                  <a:fillRect l="-7882" t="-10526" r="-493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195909" y="3296706"/>
                <a:ext cx="12393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 smtClean="0"/>
                  <a:t> 620</a:t>
                </a:r>
                <a:endParaRPr lang="en-GB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909" y="3296706"/>
                <a:ext cx="1239332" cy="461665"/>
              </a:xfrm>
              <a:prstGeom prst="rect">
                <a:avLst/>
              </a:prstGeom>
              <a:blipFill>
                <a:blip r:embed="rId7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143620" y="3949854"/>
                <a:ext cx="12393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31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 smtClean="0"/>
                  <a:t> 1</a:t>
                </a:r>
                <a:endParaRPr lang="en-GB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620" y="3949854"/>
                <a:ext cx="1239332" cy="461665"/>
              </a:xfrm>
              <a:prstGeom prst="rect">
                <a:avLst/>
              </a:prstGeom>
              <a:blipFill>
                <a:blip r:embed="rId8"/>
                <a:stretch>
                  <a:fillRect l="-7882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057364" y="3949854"/>
                <a:ext cx="12393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 smtClean="0"/>
                  <a:t> 31</a:t>
                </a:r>
                <a:endParaRPr lang="en-GB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364" y="3949854"/>
                <a:ext cx="1239332" cy="461665"/>
              </a:xfrm>
              <a:prstGeom prst="rect">
                <a:avLst/>
              </a:prstGeom>
              <a:blipFill>
                <a:blip r:embed="rId9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43620" y="4603001"/>
                <a:ext cx="289280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31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 smtClean="0"/>
                  <a:t> 21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 smtClean="0"/>
                  <a:t> 620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 smtClean="0"/>
                  <a:t> 31 </a:t>
                </a:r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620" y="4603001"/>
                <a:ext cx="2892804" cy="461665"/>
              </a:xfrm>
              <a:prstGeom prst="rect">
                <a:avLst/>
              </a:prstGeom>
              <a:blipFill>
                <a:blip r:embed="rId10"/>
                <a:stretch>
                  <a:fillRect l="-3376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712754" y="4603001"/>
                <a:ext cx="12393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 smtClean="0"/>
                  <a:t> </a:t>
                </a:r>
                <a:r>
                  <a:rPr lang="en-GB" sz="2400" dirty="0" smtClean="0">
                    <a:solidFill>
                      <a:schemeClr val="accent1"/>
                    </a:solidFill>
                  </a:rPr>
                  <a:t>651</a:t>
                </a:r>
                <a:endParaRPr lang="en-GB" sz="2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2754" y="4603001"/>
                <a:ext cx="1239332" cy="461665"/>
              </a:xfrm>
              <a:prstGeom prst="rect">
                <a:avLst/>
              </a:prstGeom>
              <a:blipFill>
                <a:blip r:embed="rId11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1674631" y="471434"/>
            <a:ext cx="54396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Tommy gets a pack of 12 football stickers every day for 9 weeks.</a:t>
            </a:r>
            <a:endParaRPr lang="en-GB" sz="28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9084" y="481299"/>
            <a:ext cx="889073" cy="642107"/>
          </a:xfrm>
          <a:prstGeom prst="rect">
            <a:avLst/>
          </a:prstGeom>
        </p:spPr>
      </p:pic>
      <p:pic>
        <p:nvPicPr>
          <p:cNvPr id="21" name="Picture 20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2939" y="1399416"/>
            <a:ext cx="874729" cy="1234582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674631" y="1564106"/>
            <a:ext cx="54396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Whitney gets a pack of 21 football stickers every day in August.</a:t>
            </a:r>
            <a:endParaRPr lang="en-GB" sz="2800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35760">
            <a:off x="6976591" y="979771"/>
            <a:ext cx="1000688" cy="83928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58743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/>
          <p:nvPr/>
        </p:nvSpPr>
        <p:spPr>
          <a:xfrm>
            <a:off x="1045029" y="2835803"/>
            <a:ext cx="71479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Who gets the most stickers and by how many?</a:t>
            </a:r>
            <a:endParaRPr lang="en-GB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178013" y="2132140"/>
            <a:ext cx="1239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</a:rPr>
              <a:t>651</a:t>
            </a:r>
            <a:endParaRPr lang="en-GB" sz="2800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45029" y="3475421"/>
            <a:ext cx="5439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accent1"/>
                </a:solidFill>
              </a:rPr>
              <a:t>Tommy gets the most stickers.</a:t>
            </a:r>
            <a:endParaRPr lang="en-GB" sz="2400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45029" y="4134908"/>
                <a:ext cx="181845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756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 smtClean="0"/>
                  <a:t> 651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029" y="4134908"/>
                <a:ext cx="1818451" cy="461665"/>
              </a:xfrm>
              <a:prstGeom prst="rect">
                <a:avLst/>
              </a:prstGeom>
              <a:blipFill>
                <a:blip r:embed="rId5"/>
                <a:stretch>
                  <a:fillRect l="-5017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2745155" y="4138906"/>
            <a:ext cx="1818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accent1"/>
                </a:solidFill>
              </a:rPr>
              <a:t>105</a:t>
            </a: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74631" y="471434"/>
            <a:ext cx="54396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Tommy gets a pack of 12 football stickers every day for 9 weeks.</a:t>
            </a:r>
            <a:endParaRPr lang="en-GB" sz="28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9084" y="481299"/>
            <a:ext cx="889073" cy="642107"/>
          </a:xfrm>
          <a:prstGeom prst="rect">
            <a:avLst/>
          </a:prstGeom>
        </p:spPr>
      </p:pic>
      <p:pic>
        <p:nvPicPr>
          <p:cNvPr id="20" name="Picture 19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2939" y="1399416"/>
            <a:ext cx="874729" cy="1234582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674631" y="1564106"/>
            <a:ext cx="54396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Whitney gets a pack of 21 football stickers every day in August.</a:t>
            </a:r>
            <a:endParaRPr lang="en-GB" sz="2800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35760">
            <a:off x="6976591" y="979771"/>
            <a:ext cx="1000688" cy="839288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150303" y="945145"/>
            <a:ext cx="1239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</a:rPr>
              <a:t>756</a:t>
            </a:r>
            <a:endParaRPr lang="en-GB" sz="2800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3663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12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528962" y="359983"/>
            <a:ext cx="28594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What is the smallest product you can make that’s also an odd number?</a:t>
            </a:r>
            <a:endParaRPr lang="en-GB" sz="2400" dirty="0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4482" y="5285455"/>
            <a:ext cx="747045" cy="747045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5727326" y="542814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3372600" y="433225"/>
            <a:ext cx="613955" cy="96665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408321" y="433225"/>
            <a:ext cx="613955" cy="96665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444042" y="433225"/>
            <a:ext cx="613955" cy="96665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479763" y="433225"/>
            <a:ext cx="613955" cy="96665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7515484" y="433225"/>
            <a:ext cx="613955" cy="96665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847249"/>
              </p:ext>
            </p:extLst>
          </p:nvPr>
        </p:nvGraphicFramePr>
        <p:xfrm>
          <a:off x="3247499" y="1720198"/>
          <a:ext cx="2273728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432">
                  <a:extLst>
                    <a:ext uri="{9D8B030D-6E8A-4147-A177-3AD203B41FA5}">
                      <a16:colId xmlns:a16="http://schemas.microsoft.com/office/drawing/2014/main" val="2503118494"/>
                    </a:ext>
                  </a:extLst>
                </a:gridCol>
                <a:gridCol w="568432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68432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68432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250830" y="3185290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0830" y="3185290"/>
                <a:ext cx="1276141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49316" y="4557240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9316" y="4557240"/>
                <a:ext cx="1276141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5022336" y="313981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5</a:t>
            </a:r>
            <a:endParaRPr lang="en-GB" sz="3200" dirty="0"/>
          </a:p>
        </p:txBody>
      </p:sp>
      <p:sp>
        <p:nvSpPr>
          <p:cNvPr id="39" name="TextBox 38"/>
          <p:cNvSpPr txBox="1"/>
          <p:nvPr/>
        </p:nvSpPr>
        <p:spPr>
          <a:xfrm>
            <a:off x="4462614" y="3138429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022276" y="3132328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53432" y="2451318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6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522547" y="2255149"/>
                <a:ext cx="285945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odd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 smtClean="0"/>
                  <a:t> odd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 smtClean="0"/>
                  <a:t> odd</a:t>
                </a:r>
                <a:endParaRPr lang="en-GB" sz="2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2547" y="2255149"/>
                <a:ext cx="2859459" cy="461665"/>
              </a:xfrm>
              <a:prstGeom prst="rect">
                <a:avLst/>
              </a:prstGeom>
              <a:blipFill>
                <a:blip r:embed="rId8"/>
                <a:stretch>
                  <a:fillRect l="-3412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504996" y="2859503"/>
                <a:ext cx="285945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odd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 smtClean="0"/>
                  <a:t> even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 smtClean="0"/>
                  <a:t> even</a:t>
                </a:r>
                <a:endParaRPr lang="en-GB" sz="2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996" y="2859503"/>
                <a:ext cx="2859459" cy="461665"/>
              </a:xfrm>
              <a:prstGeom prst="rect">
                <a:avLst/>
              </a:prstGeom>
              <a:blipFill>
                <a:blip r:embed="rId9"/>
                <a:stretch>
                  <a:fillRect l="-3198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504995" y="3495704"/>
                <a:ext cx="285945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e</a:t>
                </a:r>
                <a:r>
                  <a:rPr lang="en-GB" sz="2400" dirty="0" smtClean="0"/>
                  <a:t>ven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 smtClean="0"/>
                  <a:t> even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 smtClean="0"/>
                  <a:t> even</a:t>
                </a:r>
                <a:endParaRPr lang="en-GB" sz="2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995" y="3495704"/>
                <a:ext cx="2859459" cy="461665"/>
              </a:xfrm>
              <a:prstGeom prst="rect">
                <a:avLst/>
              </a:prstGeom>
              <a:blipFill>
                <a:blip r:embed="rId10"/>
                <a:stretch>
                  <a:fillRect l="-3198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ultiply 2"/>
          <p:cNvSpPr/>
          <p:nvPr/>
        </p:nvSpPr>
        <p:spPr>
          <a:xfrm>
            <a:off x="3472734" y="450060"/>
            <a:ext cx="476003" cy="915496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Multiply 45"/>
          <p:cNvSpPr/>
          <p:nvPr/>
        </p:nvSpPr>
        <p:spPr>
          <a:xfrm>
            <a:off x="5489324" y="417668"/>
            <a:ext cx="476003" cy="915496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Multiply 46"/>
          <p:cNvSpPr/>
          <p:nvPr/>
        </p:nvSpPr>
        <p:spPr>
          <a:xfrm>
            <a:off x="4453603" y="417668"/>
            <a:ext cx="476003" cy="915496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3902807" y="2454521"/>
            <a:ext cx="408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3</a:t>
            </a:r>
            <a:endParaRPr lang="en-GB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869564" y="2459900"/>
            <a:ext cx="47026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4437027" y="2456700"/>
            <a:ext cx="47026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4998819" y="2456698"/>
            <a:ext cx="47026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4437027" y="3141761"/>
            <a:ext cx="47026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4998819" y="3141761"/>
            <a:ext cx="47026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3528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44444E-6 L 0.00469 -0.10325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" y="-5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 tmFilter="0, 0; .2, .5; .8, .5; 1, 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250" autoRev="1" fill="hold"/>
                                        <p:tgtEl>
                                          <p:spTgt spid="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1"/>
      <p:bldP spid="2" grpId="0" animBg="1"/>
      <p:bldP spid="22" grpId="0" animBg="1"/>
      <p:bldP spid="23" grpId="0" animBg="1"/>
      <p:bldP spid="34" grpId="0"/>
      <p:bldP spid="39" grpId="0"/>
      <p:bldP spid="41" grpId="0"/>
      <p:bldP spid="41" grpId="1"/>
      <p:bldP spid="42" grpId="0"/>
      <p:bldP spid="43" grpId="0"/>
      <p:bldP spid="43" grpId="1"/>
      <p:bldP spid="44" grpId="0"/>
      <p:bldP spid="44" grpId="1"/>
      <p:bldP spid="45" grpId="0"/>
      <p:bldP spid="45" grpId="1"/>
      <p:bldP spid="3" grpId="0" animBg="1"/>
      <p:bldP spid="46" grpId="0" animBg="1"/>
      <p:bldP spid="47" grpId="0" animBg="1"/>
      <p:bldP spid="48" grpId="0"/>
      <p:bldP spid="5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528962" y="359983"/>
            <a:ext cx="28594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What is the smallest product you can make that’s also an odd number?</a:t>
            </a:r>
            <a:endParaRPr lang="en-GB" sz="2400" dirty="0"/>
          </a:p>
        </p:txBody>
      </p:sp>
      <p:sp>
        <p:nvSpPr>
          <p:cNvPr id="2" name="Rounded Rectangle 1"/>
          <p:cNvSpPr/>
          <p:nvPr/>
        </p:nvSpPr>
        <p:spPr>
          <a:xfrm>
            <a:off x="3372600" y="433225"/>
            <a:ext cx="613955" cy="96665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408321" y="433225"/>
            <a:ext cx="613955" cy="96665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444042" y="433225"/>
            <a:ext cx="613955" cy="96665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479763" y="433225"/>
            <a:ext cx="613955" cy="96665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7515484" y="433225"/>
            <a:ext cx="613955" cy="96665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141776"/>
              </p:ext>
            </p:extLst>
          </p:nvPr>
        </p:nvGraphicFramePr>
        <p:xfrm>
          <a:off x="3247499" y="1720198"/>
          <a:ext cx="2273728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432">
                  <a:extLst>
                    <a:ext uri="{9D8B030D-6E8A-4147-A177-3AD203B41FA5}">
                      <a16:colId xmlns:a16="http://schemas.microsoft.com/office/drawing/2014/main" val="2503118494"/>
                    </a:ext>
                  </a:extLst>
                </a:gridCol>
                <a:gridCol w="568432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68432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68432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5022336" y="3139817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5</a:t>
            </a:r>
            <a:endParaRPr lang="en-GB" sz="3200" dirty="0"/>
          </a:p>
        </p:txBody>
      </p:sp>
      <p:sp>
        <p:nvSpPr>
          <p:cNvPr id="39" name="TextBox 38"/>
          <p:cNvSpPr txBox="1"/>
          <p:nvPr/>
        </p:nvSpPr>
        <p:spPr>
          <a:xfrm>
            <a:off x="4462614" y="3138429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049230" y="2443763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53432" y="2451318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6</a:t>
            </a:r>
            <a:endParaRPr lang="en-GB" sz="3200" dirty="0"/>
          </a:p>
        </p:txBody>
      </p:sp>
      <p:sp>
        <p:nvSpPr>
          <p:cNvPr id="3" name="Multiply 2"/>
          <p:cNvSpPr/>
          <p:nvPr/>
        </p:nvSpPr>
        <p:spPr>
          <a:xfrm>
            <a:off x="3472734" y="450060"/>
            <a:ext cx="476003" cy="915496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Multiply 45"/>
          <p:cNvSpPr/>
          <p:nvPr/>
        </p:nvSpPr>
        <p:spPr>
          <a:xfrm>
            <a:off x="5489324" y="417668"/>
            <a:ext cx="476003" cy="915496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Multiply 46"/>
          <p:cNvSpPr/>
          <p:nvPr/>
        </p:nvSpPr>
        <p:spPr>
          <a:xfrm>
            <a:off x="4453603" y="417668"/>
            <a:ext cx="476003" cy="915496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3902807" y="2454521"/>
            <a:ext cx="408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3</a:t>
            </a:r>
            <a:endParaRPr lang="en-GB" sz="3200" dirty="0"/>
          </a:p>
        </p:txBody>
      </p:sp>
      <p:sp>
        <p:nvSpPr>
          <p:cNvPr id="33" name="Multiply 32"/>
          <p:cNvSpPr/>
          <p:nvPr/>
        </p:nvSpPr>
        <p:spPr>
          <a:xfrm>
            <a:off x="6518757" y="450060"/>
            <a:ext cx="476003" cy="915496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Multiply 34"/>
          <p:cNvSpPr/>
          <p:nvPr/>
        </p:nvSpPr>
        <p:spPr>
          <a:xfrm>
            <a:off x="7584460" y="412017"/>
            <a:ext cx="476003" cy="915496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5056967" y="3880433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482105" y="3880432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3</a:t>
            </a:r>
            <a:endParaRPr lang="en-GB" sz="3200" dirty="0"/>
          </a:p>
        </p:txBody>
      </p:sp>
      <p:sp>
        <p:nvSpPr>
          <p:cNvPr id="53" name="TextBox 52"/>
          <p:cNvSpPr txBox="1"/>
          <p:nvPr/>
        </p:nvSpPr>
        <p:spPr>
          <a:xfrm>
            <a:off x="3902867" y="3883386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8</a:t>
            </a:r>
            <a:endParaRPr lang="en-GB" sz="3200" dirty="0"/>
          </a:p>
        </p:txBody>
      </p:sp>
      <p:sp>
        <p:nvSpPr>
          <p:cNvPr id="54" name="TextBox 53"/>
          <p:cNvSpPr txBox="1"/>
          <p:nvPr/>
        </p:nvSpPr>
        <p:spPr>
          <a:xfrm>
            <a:off x="3342839" y="3880431"/>
            <a:ext cx="466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</a:t>
            </a:r>
            <a:endParaRPr lang="en-GB" sz="3200" dirty="0"/>
          </a:p>
        </p:txBody>
      </p:sp>
      <p:sp>
        <p:nvSpPr>
          <p:cNvPr id="55" name="TextBox 54"/>
          <p:cNvSpPr txBox="1"/>
          <p:nvPr/>
        </p:nvSpPr>
        <p:spPr>
          <a:xfrm>
            <a:off x="5063317" y="4480081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0</a:t>
            </a:r>
            <a:endParaRPr lang="en-GB" sz="3200" dirty="0"/>
          </a:p>
        </p:txBody>
      </p:sp>
      <p:sp>
        <p:nvSpPr>
          <p:cNvPr id="56" name="TextBox 55"/>
          <p:cNvSpPr txBox="1"/>
          <p:nvPr/>
        </p:nvSpPr>
        <p:spPr>
          <a:xfrm>
            <a:off x="4474600" y="4480081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4</a:t>
            </a:r>
            <a:endParaRPr lang="en-GB" sz="3200" dirty="0"/>
          </a:p>
        </p:txBody>
      </p:sp>
      <p:sp>
        <p:nvSpPr>
          <p:cNvPr id="57" name="TextBox 56"/>
          <p:cNvSpPr txBox="1"/>
          <p:nvPr/>
        </p:nvSpPr>
        <p:spPr>
          <a:xfrm>
            <a:off x="3909217" y="4480081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3</a:t>
            </a:r>
            <a:endParaRPr lang="en-GB" sz="3200" dirty="0"/>
          </a:p>
        </p:txBody>
      </p:sp>
      <p:sp>
        <p:nvSpPr>
          <p:cNvPr id="58" name="TextBox 57"/>
          <p:cNvSpPr txBox="1"/>
          <p:nvPr/>
        </p:nvSpPr>
        <p:spPr>
          <a:xfrm>
            <a:off x="3349189" y="4480081"/>
            <a:ext cx="466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063317" y="5163546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5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488455" y="5163545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909217" y="5166499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</a:t>
            </a:r>
            <a:endParaRPr lang="en-GB" sz="3200" dirty="0"/>
          </a:p>
        </p:txBody>
      </p:sp>
      <p:sp>
        <p:nvSpPr>
          <p:cNvPr id="62" name="TextBox 61"/>
          <p:cNvSpPr txBox="1"/>
          <p:nvPr/>
        </p:nvSpPr>
        <p:spPr>
          <a:xfrm>
            <a:off x="3335334" y="5163544"/>
            <a:ext cx="466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9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521227" y="3883386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 smtClean="0"/>
                  <a:t>367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 smtClean="0"/>
                  <a:t> </a:t>
                </a:r>
                <a:r>
                  <a:rPr lang="en-GB" sz="3200" dirty="0"/>
                  <a:t>5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1227" y="3883386"/>
                <a:ext cx="3241963" cy="584775"/>
              </a:xfrm>
              <a:prstGeom prst="rect">
                <a:avLst/>
              </a:prstGeom>
              <a:blipFill>
                <a:blip r:embed="rId7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533512" y="4627626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 smtClean="0"/>
                  <a:t>367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 smtClean="0"/>
                  <a:t> 20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3512" y="4627626"/>
                <a:ext cx="3241963" cy="584775"/>
              </a:xfrm>
              <a:prstGeom prst="rect">
                <a:avLst/>
              </a:prstGeom>
              <a:blipFill>
                <a:blip r:embed="rId8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5" name="Picture 6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24482" y="5285455"/>
            <a:ext cx="747045" cy="747045"/>
          </a:xfrm>
          <a:prstGeom prst="rect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5727326" y="542814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869564" y="2459900"/>
            <a:ext cx="47026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4437027" y="2456700"/>
            <a:ext cx="47026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7" name="TextBox 66"/>
          <p:cNvSpPr txBox="1"/>
          <p:nvPr/>
        </p:nvSpPr>
        <p:spPr>
          <a:xfrm>
            <a:off x="4998819" y="2456698"/>
            <a:ext cx="47026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8" name="TextBox 67"/>
          <p:cNvSpPr txBox="1"/>
          <p:nvPr/>
        </p:nvSpPr>
        <p:spPr>
          <a:xfrm>
            <a:off x="4437027" y="3141761"/>
            <a:ext cx="47026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9" name="TextBox 68"/>
          <p:cNvSpPr txBox="1"/>
          <p:nvPr/>
        </p:nvSpPr>
        <p:spPr>
          <a:xfrm>
            <a:off x="4998819" y="3141761"/>
            <a:ext cx="47026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2250830" y="3185290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0830" y="3185290"/>
                <a:ext cx="1276141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2249316" y="4557240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9316" y="4557240"/>
                <a:ext cx="1276141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805572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0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6" grpId="0"/>
      <p:bldP spid="6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Have a go at the questions on the worksheet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827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1) Which is the best estimate to use to check the </a:t>
                </a:r>
              </a:p>
              <a:p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	answer to 488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32?</a:t>
                </a:r>
              </a:p>
              <a:p>
                <a:endParaRPr lang="en-GB" sz="28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 12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3) 1,200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4) 12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600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5262979"/>
              </a:xfrm>
              <a:prstGeom prst="rect">
                <a:avLst/>
              </a:prstGeom>
              <a:blipFill>
                <a:blip r:embed="rId4"/>
                <a:stretch>
                  <a:fillRect l="-1626" t="-11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76103" y="1830163"/>
                <a:ext cx="15806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/>
                  <a:t>500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 smtClean="0"/>
                  <a:t> 40</a:t>
                </a:r>
                <a:endParaRPr lang="en-GB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103" y="1830163"/>
                <a:ext cx="1580606" cy="523220"/>
              </a:xfrm>
              <a:prstGeom prst="rect">
                <a:avLst/>
              </a:prstGeom>
              <a:blipFill>
                <a:blip r:embed="rId5"/>
                <a:stretch>
                  <a:fillRect l="-7722" t="-10465" r="-3089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37262" y="1830163"/>
                <a:ext cx="15806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4</a:t>
                </a:r>
                <a:r>
                  <a:rPr lang="en-GB" sz="2800" dirty="0" smtClean="0"/>
                  <a:t>00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 smtClean="0"/>
                  <a:t> 30</a:t>
                </a:r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7262" y="1830163"/>
                <a:ext cx="1580606" cy="523220"/>
              </a:xfrm>
              <a:prstGeom prst="rect">
                <a:avLst/>
              </a:prstGeom>
              <a:blipFill>
                <a:blip r:embed="rId6"/>
                <a:stretch>
                  <a:fillRect l="-7692" t="-10465" r="-2692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198421" y="1830163"/>
                <a:ext cx="15806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/>
                  <a:t>500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 smtClean="0"/>
                  <a:t> 30</a:t>
                </a:r>
                <a:endParaRPr lang="en-GB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8421" y="1830163"/>
                <a:ext cx="1580606" cy="523220"/>
              </a:xfrm>
              <a:prstGeom prst="rect">
                <a:avLst/>
              </a:prstGeom>
              <a:blipFill>
                <a:blip r:embed="rId7"/>
                <a:stretch>
                  <a:fillRect l="-8108" t="-10465" r="-2703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5852160" y="1644358"/>
            <a:ext cx="2116183" cy="88827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95550" y="334776"/>
                <a:ext cx="7497474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1) Which is the best estimate to use to check the </a:t>
                </a:r>
              </a:p>
              <a:p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	answer to 488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32?</a:t>
                </a:r>
              </a:p>
              <a:p>
                <a:endParaRPr lang="en-GB" sz="28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 12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3) 1,200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4) 12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600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5262979"/>
              </a:xfrm>
              <a:prstGeom prst="rect">
                <a:avLst/>
              </a:prstGeom>
              <a:blipFill>
                <a:blip r:embed="rId5"/>
                <a:stretch>
                  <a:fillRect l="-1626" t="-11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2501933" y="2887766"/>
            <a:ext cx="1942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</a:rPr>
              <a:t>72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66135" y="3748492"/>
            <a:ext cx="1942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 </a:t>
            </a:r>
            <a:r>
              <a:rPr lang="en-GB" sz="2800" dirty="0" smtClean="0">
                <a:solidFill>
                  <a:schemeClr val="accent1"/>
                </a:solidFill>
              </a:rPr>
              <a:t>7,200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70599" y="4589136"/>
            <a:ext cx="1942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</a:rPr>
              <a:t>7,200</a:t>
            </a:r>
            <a:endParaRPr lang="en-GB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476103" y="1830163"/>
                <a:ext cx="15806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/>
                  <a:t>500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 smtClean="0"/>
                  <a:t> 40</a:t>
                </a:r>
                <a:endParaRPr lang="en-GB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103" y="1830163"/>
                <a:ext cx="1580606" cy="523220"/>
              </a:xfrm>
              <a:prstGeom prst="rect">
                <a:avLst/>
              </a:prstGeom>
              <a:blipFill>
                <a:blip r:embed="rId7"/>
                <a:stretch>
                  <a:fillRect l="-7722" t="-10465" r="-3089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37262" y="1830163"/>
                <a:ext cx="15806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4</a:t>
                </a:r>
                <a:r>
                  <a:rPr lang="en-GB" sz="2800" dirty="0" smtClean="0"/>
                  <a:t>00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 smtClean="0"/>
                  <a:t> 30</a:t>
                </a:r>
                <a:endParaRPr lang="en-GB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7262" y="1830163"/>
                <a:ext cx="1580606" cy="523220"/>
              </a:xfrm>
              <a:prstGeom prst="rect">
                <a:avLst/>
              </a:prstGeom>
              <a:blipFill>
                <a:blip r:embed="rId8"/>
                <a:stretch>
                  <a:fillRect l="-7692" t="-10465" r="-2692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198421" y="1830163"/>
                <a:ext cx="15806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/>
                  <a:t>500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 smtClean="0"/>
                  <a:t> 30</a:t>
                </a:r>
                <a:endParaRPr lang="en-GB" sz="28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8421" y="1830163"/>
                <a:ext cx="1580606" cy="523220"/>
              </a:xfrm>
              <a:prstGeom prst="rect">
                <a:avLst/>
              </a:prstGeom>
              <a:blipFill>
                <a:blip r:embed="rId9"/>
                <a:stretch>
                  <a:fillRect l="-8108" t="-10465" r="-2703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86264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7" grpId="0"/>
      <p:bldP spid="22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0398" y="1738909"/>
            <a:ext cx="1250012" cy="875008"/>
          </a:xfrm>
          <a:prstGeom prst="rect">
            <a:avLst/>
          </a:prstGeom>
        </p:spPr>
      </p:pic>
      <p:sp>
        <p:nvSpPr>
          <p:cNvPr id="20" name="Rounded Rectangular Callout 19"/>
          <p:cNvSpPr/>
          <p:nvPr/>
        </p:nvSpPr>
        <p:spPr>
          <a:xfrm>
            <a:off x="2721222" y="1535434"/>
            <a:ext cx="2819757" cy="976086"/>
          </a:xfrm>
          <a:prstGeom prst="wedgeRoundRectCallout">
            <a:avLst>
              <a:gd name="adj1" fmla="val 65177"/>
              <a:gd name="adj2" fmla="val 7148"/>
              <a:gd name="adj3" fmla="val 16667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64684" y="1725846"/>
                <a:ext cx="326571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 smtClean="0"/>
                  <a:t>147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 smtClean="0"/>
                  <a:t> 6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 smtClean="0"/>
                  <a:t> 884</a:t>
                </a:r>
                <a:endParaRPr lang="en-GB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4684" y="1725846"/>
                <a:ext cx="3265714" cy="584775"/>
              </a:xfrm>
              <a:prstGeom prst="rect">
                <a:avLst/>
              </a:prstGeom>
              <a:blipFill>
                <a:blip r:embed="rId6"/>
                <a:stretch>
                  <a:fillRect l="-4851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 flipV="1">
            <a:off x="3485884" y="1208899"/>
            <a:ext cx="0" cy="57476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4140617" y="1208899"/>
            <a:ext cx="0" cy="57476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293750" y="594609"/>
            <a:ext cx="5322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/>
              <a:t>7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3698965" y="607062"/>
                <a:ext cx="77938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 smtClean="0"/>
                  <a:t> </a:t>
                </a:r>
                <a:r>
                  <a:rPr lang="en-GB" sz="3200" dirty="0"/>
                  <a:t>6</a:t>
                </a: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8965" y="607062"/>
                <a:ext cx="779381" cy="584775"/>
              </a:xfrm>
              <a:prstGeom prst="rect">
                <a:avLst/>
              </a:prstGeom>
              <a:blipFill>
                <a:blip r:embed="rId7"/>
                <a:stretch>
                  <a:fillRect t="-12500" r="-1875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408290" y="613215"/>
                <a:ext cx="109356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3200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 smtClean="0"/>
                  <a:t> 42</a:t>
                </a:r>
                <a:endParaRPr lang="en-GB" sz="32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290" y="613215"/>
                <a:ext cx="1093569" cy="584775"/>
              </a:xfrm>
              <a:prstGeom prst="rect">
                <a:avLst/>
              </a:prstGeom>
              <a:blipFill>
                <a:blip r:embed="rId8"/>
                <a:stretch>
                  <a:fillRect t="-12500" r="-13333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Cross 28">
            <a:extLst>
              <a:ext uri="{FF2B5EF4-FFF2-40B4-BE49-F238E27FC236}">
                <a16:creationId xmlns:a16="http://schemas.microsoft.com/office/drawing/2014/main" id="{7851BE09-65C9-9C49-A748-04734259E5F7}"/>
              </a:ext>
            </a:extLst>
          </p:cNvPr>
          <p:cNvSpPr/>
          <p:nvPr/>
        </p:nvSpPr>
        <p:spPr>
          <a:xfrm rot="2694387">
            <a:off x="1214789" y="1338007"/>
            <a:ext cx="1214606" cy="1255122"/>
          </a:xfrm>
          <a:prstGeom prst="plus">
            <a:avLst>
              <a:gd name="adj" fmla="val 35712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127015"/>
              </p:ext>
            </p:extLst>
          </p:nvPr>
        </p:nvGraphicFramePr>
        <p:xfrm>
          <a:off x="3232256" y="2691914"/>
          <a:ext cx="2016000" cy="2757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226197165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741124" y="4110148"/>
                <a:ext cx="61908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360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1124" y="4110148"/>
                <a:ext cx="619080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4816598" y="4786578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2</a:t>
            </a:r>
            <a:endParaRPr lang="en-GB" sz="3600" dirty="0"/>
          </a:p>
        </p:txBody>
      </p:sp>
      <p:sp>
        <p:nvSpPr>
          <p:cNvPr id="34" name="TextBox 33"/>
          <p:cNvSpPr txBox="1"/>
          <p:nvPr/>
        </p:nvSpPr>
        <p:spPr>
          <a:xfrm>
            <a:off x="4301788" y="4786578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8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982541" y="5357842"/>
            <a:ext cx="10565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4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790229" y="4789549"/>
            <a:ext cx="373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8</a:t>
            </a:r>
            <a:endParaRPr lang="en-GB" sz="3600" dirty="0"/>
          </a:p>
        </p:txBody>
      </p:sp>
      <p:sp>
        <p:nvSpPr>
          <p:cNvPr id="37" name="Rectangle 36"/>
          <p:cNvSpPr/>
          <p:nvPr/>
        </p:nvSpPr>
        <p:spPr>
          <a:xfrm>
            <a:off x="3478329" y="5351196"/>
            <a:ext cx="10565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/>
              <a:t>2</a:t>
            </a:r>
            <a:endParaRPr lang="en-GB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0271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9" grpId="0" animBg="1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115665"/>
              </p:ext>
            </p:extLst>
          </p:nvPr>
        </p:nvGraphicFramePr>
        <p:xfrm>
          <a:off x="971729" y="3580136"/>
          <a:ext cx="6917078" cy="22655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8539">
                  <a:extLst>
                    <a:ext uri="{9D8B030D-6E8A-4147-A177-3AD203B41FA5}">
                      <a16:colId xmlns:a16="http://schemas.microsoft.com/office/drawing/2014/main" val="707442832"/>
                    </a:ext>
                  </a:extLst>
                </a:gridCol>
                <a:gridCol w="3458539">
                  <a:extLst>
                    <a:ext uri="{9D8B030D-6E8A-4147-A177-3AD203B41FA5}">
                      <a16:colId xmlns:a16="http://schemas.microsoft.com/office/drawing/2014/main" val="974324676"/>
                    </a:ext>
                  </a:extLst>
                </a:gridCol>
              </a:tblGrid>
              <a:tr h="333004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n-lt"/>
                        </a:rPr>
                        <a:t>Could be correct</a:t>
                      </a:r>
                      <a:endParaRPr lang="en-GB" sz="240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n-lt"/>
                        </a:rPr>
                        <a:t>Definitely incorrect</a:t>
                      </a:r>
                      <a:endParaRPr lang="en-GB" sz="240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11138"/>
                  </a:ext>
                </a:extLst>
              </a:tr>
              <a:tr h="180839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86025"/>
                  </a:ext>
                </a:extLst>
              </a:tr>
            </a:tbl>
          </a:graphicData>
        </a:graphic>
      </p:graphicFrame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426534"/>
            <a:ext cx="747045" cy="747045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5734878" y="56922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1066379" y="1744525"/>
                <a:ext cx="310383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214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Cambria Math" panose="02040503050406030204" pitchFamily="18" charset="0"/>
                  </a:rPr>
                  <a:t> 1,071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379" y="1744525"/>
                <a:ext cx="3103830" cy="523220"/>
              </a:xfrm>
              <a:prstGeom prst="rect">
                <a:avLst/>
              </a:prstGeom>
              <a:blipFill>
                <a:blip r:embed="rId6"/>
                <a:stretch>
                  <a:fillRect l="-4126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2837158" y="2526471"/>
                <a:ext cx="310383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3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431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</a:t>
                </a:r>
                <a:r>
                  <a:rPr lang="en-GB" sz="2800" dirty="0" smtClean="0">
                    <a:solidFill>
                      <a:prstClr val="black"/>
                    </a:solidFill>
                  </a:rPr>
                  <a:t>1,2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92 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7158" y="2526471"/>
                <a:ext cx="3103830" cy="523220"/>
              </a:xfrm>
              <a:prstGeom prst="rect">
                <a:avLst/>
              </a:prstGeom>
              <a:blipFill>
                <a:blip r:embed="rId7"/>
                <a:stretch>
                  <a:fillRect l="-3922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4784977" y="1734416"/>
                <a:ext cx="310383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cs"/>
                  </a:rPr>
                  <a:t>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cs"/>
                  </a:rPr>
                  <a:t> 293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cs"/>
                  </a:rPr>
                  <a:t> 576 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cs"/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977" y="1734416"/>
                <a:ext cx="3103830" cy="523220"/>
              </a:xfrm>
              <a:prstGeom prst="rect">
                <a:avLst/>
              </a:prstGeom>
              <a:blipFill>
                <a:blip r:embed="rId8"/>
                <a:stretch>
                  <a:fillRect l="-4126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1554393" y="1003725"/>
            <a:ext cx="5863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Could these calculations be correct?</a:t>
            </a:r>
            <a:endParaRPr lang="en-GB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6261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59259E-6 L 0.39653 0.3588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26" y="17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22222E-6 L -0.36423 0.3509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12" y="1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48148E-6 L 0.20313 0.33264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56" y="16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0" grpId="1"/>
      <p:bldP spid="38" grpId="0"/>
      <p:bldP spid="38" grpId="1"/>
      <p:bldP spid="39" grpId="0"/>
      <p:bldP spid="3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459491" y="334329"/>
                <a:ext cx="26185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/>
                  <a:t>1,207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 smtClean="0"/>
                  <a:t> 36</a:t>
                </a:r>
                <a:endParaRPr lang="en-GB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9491" y="334329"/>
                <a:ext cx="2618509" cy="523220"/>
              </a:xfrm>
              <a:prstGeom prst="rect">
                <a:avLst/>
              </a:prstGeom>
              <a:blipFill>
                <a:blip r:embed="rId5"/>
                <a:stretch>
                  <a:fillRect l="-4895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434619"/>
              </p:ext>
            </p:extLst>
          </p:nvPr>
        </p:nvGraphicFramePr>
        <p:xfrm>
          <a:off x="2815887" y="982921"/>
          <a:ext cx="2574175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835">
                  <a:extLst>
                    <a:ext uri="{9D8B030D-6E8A-4147-A177-3AD203B41FA5}">
                      <a16:colId xmlns:a16="http://schemas.microsoft.com/office/drawing/2014/main" val="3317108372"/>
                    </a:ext>
                  </a:extLst>
                </a:gridCol>
                <a:gridCol w="514835">
                  <a:extLst>
                    <a:ext uri="{9D8B030D-6E8A-4147-A177-3AD203B41FA5}">
                      <a16:colId xmlns:a16="http://schemas.microsoft.com/office/drawing/2014/main" val="2503118494"/>
                    </a:ext>
                  </a:extLst>
                </a:gridCol>
                <a:gridCol w="514835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14835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14835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TTh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673852" y="3010289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 smtClean="0"/>
                  <a:t>1,207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 smtClean="0"/>
                  <a:t> 6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3852" y="3010289"/>
                <a:ext cx="3241963" cy="584775"/>
              </a:xfrm>
              <a:prstGeom prst="rect">
                <a:avLst/>
              </a:prstGeom>
              <a:blipFill>
                <a:blip r:embed="rId6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951061" y="3067184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2</a:t>
            </a:r>
            <a:endParaRPr lang="en-GB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3896197" y="3067184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64245" y="3067184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823301" y="2467338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3301" y="2467338"/>
                <a:ext cx="1276141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821787" y="3839288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787" y="3839288"/>
                <a:ext cx="1276141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ounded Rectangle 13"/>
          <p:cNvSpPr/>
          <p:nvPr/>
        </p:nvSpPr>
        <p:spPr>
          <a:xfrm>
            <a:off x="4853719" y="1665303"/>
            <a:ext cx="540327" cy="1352883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 rot="19326922">
            <a:off x="4568327" y="1625954"/>
            <a:ext cx="540327" cy="1352883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 rot="18159673">
            <a:off x="4430869" y="1522033"/>
            <a:ext cx="437835" cy="1724177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4308196" y="3374784"/>
            <a:ext cx="428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399910" y="3067184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4378559" y="3566843"/>
            <a:ext cx="214404" cy="1110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270923" y="3373261"/>
            <a:ext cx="428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</a:t>
            </a:r>
            <a:endParaRPr lang="en-GB" sz="2400" dirty="0"/>
          </a:p>
        </p:txBody>
      </p:sp>
      <p:sp>
        <p:nvSpPr>
          <p:cNvPr id="37" name="Rounded Rectangle 36"/>
          <p:cNvSpPr/>
          <p:nvPr/>
        </p:nvSpPr>
        <p:spPr>
          <a:xfrm rot="17617109">
            <a:off x="4263015" y="1338111"/>
            <a:ext cx="297750" cy="2081208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9" name="Straight Connector 38"/>
          <p:cNvCxnSpPr/>
          <p:nvPr/>
        </p:nvCxnSpPr>
        <p:spPr>
          <a:xfrm>
            <a:off x="3317049" y="3561000"/>
            <a:ext cx="214404" cy="1110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344627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3" grpId="0"/>
      <p:bldP spid="14" grpId="0" animBg="1"/>
      <p:bldP spid="14" grpId="1" animBg="1"/>
      <p:bldP spid="17" grpId="0" animBg="1"/>
      <p:bldP spid="17" grpId="1" animBg="1"/>
      <p:bldP spid="23" grpId="0" animBg="1"/>
      <p:bldP spid="23" grpId="1" animBg="1"/>
      <p:bldP spid="32" grpId="0"/>
      <p:bldP spid="32" grpId="1"/>
      <p:bldP spid="34" grpId="0"/>
      <p:bldP spid="36" grpId="0"/>
      <p:bldP spid="36" grpId="2"/>
      <p:bldP spid="37" grpId="0" animBg="1"/>
      <p:bldP spid="3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459491" y="334329"/>
                <a:ext cx="26185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/>
                  <a:t>1,207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 smtClean="0"/>
                  <a:t> 36</a:t>
                </a:r>
                <a:endParaRPr lang="en-GB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9491" y="334329"/>
                <a:ext cx="2618509" cy="523220"/>
              </a:xfrm>
              <a:prstGeom prst="rect">
                <a:avLst/>
              </a:prstGeom>
              <a:blipFill>
                <a:blip r:embed="rId5"/>
                <a:stretch>
                  <a:fillRect l="-4895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434619"/>
              </p:ext>
            </p:extLst>
          </p:nvPr>
        </p:nvGraphicFramePr>
        <p:xfrm>
          <a:off x="2815887" y="982921"/>
          <a:ext cx="2574175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835">
                  <a:extLst>
                    <a:ext uri="{9D8B030D-6E8A-4147-A177-3AD203B41FA5}">
                      <a16:colId xmlns:a16="http://schemas.microsoft.com/office/drawing/2014/main" val="3317108372"/>
                    </a:ext>
                  </a:extLst>
                </a:gridCol>
                <a:gridCol w="514835">
                  <a:extLst>
                    <a:ext uri="{9D8B030D-6E8A-4147-A177-3AD203B41FA5}">
                      <a16:colId xmlns:a16="http://schemas.microsoft.com/office/drawing/2014/main" val="2503118494"/>
                    </a:ext>
                  </a:extLst>
                </a:gridCol>
                <a:gridCol w="514835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14835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14835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TTh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673852" y="3010289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 smtClean="0"/>
                  <a:t>1,207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 smtClean="0"/>
                  <a:t> 6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3852" y="3010289"/>
                <a:ext cx="3241963" cy="584775"/>
              </a:xfrm>
              <a:prstGeom prst="rect">
                <a:avLst/>
              </a:prstGeom>
              <a:blipFill>
                <a:blip r:embed="rId6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951061" y="3067184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2</a:t>
            </a:r>
            <a:endParaRPr lang="en-GB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3896197" y="3067184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64245" y="3067184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14" name="Rounded Rectangle 13"/>
          <p:cNvSpPr/>
          <p:nvPr/>
        </p:nvSpPr>
        <p:spPr>
          <a:xfrm rot="2377480">
            <a:off x="4607692" y="1691567"/>
            <a:ext cx="540327" cy="1352883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4355158" y="1678429"/>
            <a:ext cx="540327" cy="1352883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 rot="19289171">
            <a:off x="4163090" y="1654178"/>
            <a:ext cx="437835" cy="1447862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4308196" y="3374784"/>
            <a:ext cx="428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399910" y="3067184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4378559" y="3566843"/>
            <a:ext cx="214404" cy="1110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270923" y="3373261"/>
            <a:ext cx="428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</a:t>
            </a:r>
            <a:endParaRPr lang="en-GB" sz="2400" dirty="0"/>
          </a:p>
        </p:txBody>
      </p:sp>
      <p:sp>
        <p:nvSpPr>
          <p:cNvPr id="37" name="Rounded Rectangle 36"/>
          <p:cNvSpPr/>
          <p:nvPr/>
        </p:nvSpPr>
        <p:spPr>
          <a:xfrm rot="18288132">
            <a:off x="3866773" y="1537846"/>
            <a:ext cx="390535" cy="1729745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9" name="Straight Connector 38"/>
          <p:cNvCxnSpPr/>
          <p:nvPr/>
        </p:nvCxnSpPr>
        <p:spPr>
          <a:xfrm>
            <a:off x="3317049" y="3561000"/>
            <a:ext cx="214404" cy="1110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686137" y="3754529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 smtClean="0"/>
                  <a:t>1,207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 smtClean="0"/>
                  <a:t> 30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6137" y="3754529"/>
                <a:ext cx="3241963" cy="584775"/>
              </a:xfrm>
              <a:prstGeom prst="rect">
                <a:avLst/>
              </a:prstGeom>
              <a:blipFill>
                <a:blip r:embed="rId7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4918222" y="3740675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0</a:t>
            </a:r>
            <a:endParaRPr lang="en-GB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4419917" y="3740675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</a:t>
            </a:r>
            <a:endParaRPr lang="en-GB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3831565" y="4021407"/>
            <a:ext cx="428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934606" y="3740675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3890827" y="4180950"/>
            <a:ext cx="226744" cy="15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392633" y="3740675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6</a:t>
            </a:r>
            <a:endParaRPr lang="en-GB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2885623" y="3740675"/>
            <a:ext cx="428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939780" y="4457702"/>
            <a:ext cx="365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427620" y="4460754"/>
            <a:ext cx="365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5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914599" y="4455503"/>
            <a:ext cx="365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4</a:t>
            </a:r>
            <a:endParaRPr lang="en-GB" sz="3200" dirty="0"/>
          </a:p>
        </p:txBody>
      </p:sp>
      <p:sp>
        <p:nvSpPr>
          <p:cNvPr id="42" name="TextBox 41"/>
          <p:cNvSpPr txBox="1"/>
          <p:nvPr/>
        </p:nvSpPr>
        <p:spPr>
          <a:xfrm>
            <a:off x="3400336" y="4477733"/>
            <a:ext cx="365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865616" y="4483210"/>
            <a:ext cx="365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4</a:t>
            </a:r>
            <a:endParaRPr lang="en-GB" sz="3200" dirty="0"/>
          </a:p>
        </p:txBody>
      </p:sp>
      <p:sp>
        <p:nvSpPr>
          <p:cNvPr id="44" name="TextBox 43"/>
          <p:cNvSpPr txBox="1"/>
          <p:nvPr/>
        </p:nvSpPr>
        <p:spPr>
          <a:xfrm>
            <a:off x="2845750" y="5010498"/>
            <a:ext cx="365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823301" y="2467338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3301" y="2467338"/>
                <a:ext cx="1276141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821787" y="3839288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787" y="3839288"/>
                <a:ext cx="1276141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744430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7" grpId="0" animBg="1"/>
      <p:bldP spid="17" grpId="1" animBg="1"/>
      <p:bldP spid="23" grpId="0" animBg="1"/>
      <p:bldP spid="23" grpId="1" animBg="1"/>
      <p:bldP spid="37" grpId="0" animBg="1"/>
      <p:bldP spid="37" grpId="1" animBg="1"/>
      <p:bldP spid="22" grpId="0"/>
      <p:bldP spid="24" grpId="0"/>
      <p:bldP spid="25" grpId="0"/>
      <p:bldP spid="26" grpId="0"/>
      <p:bldP spid="26" grpId="1"/>
      <p:bldP spid="27" grpId="0"/>
      <p:bldP spid="29" grpId="0"/>
      <p:bldP spid="30" grpId="0"/>
      <p:bldP spid="38" grpId="0"/>
      <p:bldP spid="40" grpId="0"/>
      <p:bldP spid="41" grpId="0"/>
      <p:bldP spid="42" grpId="0"/>
      <p:bldP spid="43" grpId="0"/>
      <p:bldP spid="4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2|6.5|5.7|1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3|18|6.1|6.7|13.2|9|2.2|10.4|0.8|6.3|9.9|4|6.7|2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0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8|12.7|0.9|2.9|8.6|1.1|0.7|0.9|0.7|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1.5|2.8|8.1|2.6|9.5|3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4.7|8.3|2.7|2.4|0.5|8.9|0.8|2.3|1.4|0.5|6.2|3|2.6|1.1|5.6|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5.5|5.7|4.6|2.1|2.2|0.5|4.9|2.5|1.4|1|0.9|6.1|2.3|0.4|4.9|1.7|6.6|1.4|1.4|0.9|0.7|0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|7.1|12.3|1.2|12|1.4|4.8|3.6|2.8|9.8|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2.4|6.7|7|3|2.3|3.4|3|8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3.5|3|2|2.4|1.7|7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4.3|7|3.5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  <ds:schemaRef ds:uri="522d4c35-b548-4432-90ae-af4376e1c4b4"/>
  </ds:schemaRefs>
</ds:datastoreItem>
</file>

<file path=customXml/itemProps3.xml><?xml version="1.0" encoding="utf-8"?>
<ds:datastoreItem xmlns:ds="http://schemas.openxmlformats.org/officeDocument/2006/customXml" ds:itemID="{41648711-1057-40DC-B69E-0D3F2A10A2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9496</TotalTime>
  <Words>474</Words>
  <Application>Microsoft Office PowerPoint</Application>
  <PresentationFormat>On-screen Show (4:3)</PresentationFormat>
  <Paragraphs>197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questions 1 - 5 on the 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questions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James Clegg</cp:lastModifiedBy>
  <cp:revision>339</cp:revision>
  <dcterms:created xsi:type="dcterms:W3CDTF">2019-07-05T11:02:13Z</dcterms:created>
  <dcterms:modified xsi:type="dcterms:W3CDTF">2020-09-17T09:30:14Z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