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81" r:id="rId3"/>
    <p:sldId id="284" r:id="rId4"/>
    <p:sldId id="286" r:id="rId5"/>
    <p:sldId id="257" r:id="rId6"/>
    <p:sldId id="261" r:id="rId7"/>
    <p:sldId id="259" r:id="rId8"/>
    <p:sldId id="258" r:id="rId9"/>
    <p:sldId id="260" r:id="rId10"/>
    <p:sldId id="262" r:id="rId11"/>
    <p:sldId id="264" r:id="rId12"/>
    <p:sldId id="263" r:id="rId13"/>
    <p:sldId id="265" r:id="rId14"/>
    <p:sldId id="266" r:id="rId15"/>
    <p:sldId id="268" r:id="rId16"/>
    <p:sldId id="267" r:id="rId17"/>
    <p:sldId id="269" r:id="rId18"/>
    <p:sldId id="275" r:id="rId19"/>
    <p:sldId id="280" r:id="rId20"/>
    <p:sldId id="276" r:id="rId21"/>
    <p:sldId id="270" r:id="rId22"/>
    <p:sldId id="271" r:id="rId23"/>
    <p:sldId id="272" r:id="rId24"/>
    <p:sldId id="279" r:id="rId25"/>
    <p:sldId id="273" r:id="rId26"/>
    <p:sldId id="278"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p:cViewPr varScale="1">
        <p:scale>
          <a:sx n="87" d="100"/>
          <a:sy n="87" d="100"/>
        </p:scale>
        <p:origin x="46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3/3/2022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3/3/2022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3/3/2022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3/3/2022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3/3/2022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3/3/2022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3/3/2022</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3/3/2022</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3/3/2022</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3/3/2022</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3/3/2022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3/3/2022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KiFZpuor-F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smtClean="0">
                <a:latin typeface="Comic Sans MS" panose="030F0702030302020204" pitchFamily="66" charset="0"/>
              </a:rPr>
              <a:t>Year 6 </a:t>
            </a:r>
            <a:r>
              <a:rPr lang="en-GB" sz="3600" dirty="0" err="1" smtClean="0">
                <a:latin typeface="Comic Sans MS" panose="030F0702030302020204" pitchFamily="66" charset="0"/>
              </a:rPr>
              <a:t>pgl</a:t>
            </a:r>
            <a:r>
              <a:rPr lang="en-GB" sz="3600" dirty="0" smtClean="0">
                <a:latin typeface="Comic Sans MS" panose="030F0702030302020204" pitchFamily="66" charset="0"/>
              </a:rPr>
              <a:t> trip to </a:t>
            </a:r>
            <a:r>
              <a:rPr lang="en-GB" sz="3600" dirty="0" err="1" smtClean="0">
                <a:latin typeface="Comic Sans MS" panose="030F0702030302020204" pitchFamily="66" charset="0"/>
              </a:rPr>
              <a:t>bawdsey</a:t>
            </a:r>
            <a:r>
              <a:rPr lang="en-GB" sz="3600" dirty="0" smtClean="0">
                <a:latin typeface="Comic Sans MS" panose="030F0702030302020204" pitchFamily="66" charset="0"/>
              </a:rPr>
              <a:t> manor</a:t>
            </a:r>
            <a:endParaRPr lang="en-GB" sz="3600" dirty="0">
              <a:latin typeface="Comic Sans MS" panose="030F0702030302020204" pitchFamily="66" charset="0"/>
            </a:endParaRPr>
          </a:p>
        </p:txBody>
      </p:sp>
      <p:sp>
        <p:nvSpPr>
          <p:cNvPr id="3" name="Subtitle 2"/>
          <p:cNvSpPr>
            <a:spLocks noGrp="1"/>
          </p:cNvSpPr>
          <p:nvPr>
            <p:ph type="subTitle" idx="1"/>
          </p:nvPr>
        </p:nvSpPr>
        <p:spPr/>
        <p:txBody>
          <a:bodyPr>
            <a:normAutofit/>
          </a:bodyPr>
          <a:lstStyle/>
          <a:p>
            <a:r>
              <a:rPr lang="en-GB" sz="2000" dirty="0" smtClean="0">
                <a:latin typeface="Comic Sans MS" panose="030F0702030302020204" pitchFamily="66" charset="0"/>
              </a:rPr>
              <a:t>Monday 16</a:t>
            </a:r>
            <a:r>
              <a:rPr lang="en-GB" sz="2000" baseline="30000" dirty="0" smtClean="0">
                <a:latin typeface="Comic Sans MS" panose="030F0702030302020204" pitchFamily="66" charset="0"/>
              </a:rPr>
              <a:t>th</a:t>
            </a:r>
            <a:r>
              <a:rPr lang="en-GB" sz="2000" dirty="0" smtClean="0">
                <a:latin typeface="Comic Sans MS" panose="030F0702030302020204" pitchFamily="66" charset="0"/>
              </a:rPr>
              <a:t> May – Friday 20</a:t>
            </a:r>
            <a:r>
              <a:rPr lang="en-GB" sz="2000" baseline="30000" dirty="0" smtClean="0">
                <a:latin typeface="Comic Sans MS" panose="030F0702030302020204" pitchFamily="66" charset="0"/>
              </a:rPr>
              <a:t>th</a:t>
            </a:r>
            <a:r>
              <a:rPr lang="en-GB" sz="2000" dirty="0" smtClean="0">
                <a:latin typeface="Comic Sans MS" panose="030F0702030302020204" pitchFamily="66" charset="0"/>
              </a:rPr>
              <a:t> May</a:t>
            </a:r>
            <a:endParaRPr lang="en-GB" sz="2000" dirty="0">
              <a:latin typeface="Comic Sans MS" panose="030F0702030302020204" pitchFamily="66" charset="0"/>
            </a:endParaRPr>
          </a:p>
        </p:txBody>
      </p:sp>
    </p:spTree>
    <p:extLst>
      <p:ext uri="{BB962C8B-B14F-4D97-AF65-F5344CB8AC3E}">
        <p14:creationId xmlns:p14="http://schemas.microsoft.com/office/powerpoint/2010/main" val="3651389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335280"/>
            <a:ext cx="9068586" cy="4937760"/>
          </a:xfrm>
        </p:spPr>
        <p:txBody>
          <a:bodyPr/>
          <a:lstStyle/>
          <a:p>
            <a:r>
              <a:rPr lang="en-GB" sz="2800" dirty="0" smtClean="0">
                <a:latin typeface="Comic Sans MS" panose="030F0702030302020204" pitchFamily="66" charset="0"/>
              </a:rPr>
              <a:t>ACCOMMODATION</a:t>
            </a:r>
            <a:endParaRPr lang="en-GB" sz="2800" dirty="0">
              <a:latin typeface="Comic Sans MS" panose="030F0702030302020204" pitchFamily="66" charset="0"/>
            </a:endParaRPr>
          </a:p>
        </p:txBody>
      </p:sp>
      <p:sp>
        <p:nvSpPr>
          <p:cNvPr id="3" name="Subtitle 2"/>
          <p:cNvSpPr>
            <a:spLocks noGrp="1"/>
          </p:cNvSpPr>
          <p:nvPr>
            <p:ph type="subTitle" idx="1"/>
          </p:nvPr>
        </p:nvSpPr>
        <p:spPr>
          <a:xfrm>
            <a:off x="1562100" y="3180080"/>
            <a:ext cx="9070848" cy="1959184"/>
          </a:xfrm>
        </p:spPr>
        <p:txBody>
          <a:bodyPr>
            <a:normAutofit/>
          </a:bodyPr>
          <a:lstStyle/>
          <a:p>
            <a:pPr fontAlgn="base"/>
            <a:r>
              <a:rPr lang="en-GB" sz="2000" dirty="0">
                <a:latin typeface="Comic Sans MS" panose="030F0702030302020204" pitchFamily="66" charset="0"/>
              </a:rPr>
              <a:t>Typically a tent sleeps 4 or 5 pupils. </a:t>
            </a:r>
            <a:r>
              <a:rPr lang="en-GB" sz="2000" dirty="0" smtClean="0">
                <a:latin typeface="Comic Sans MS" panose="030F0702030302020204" pitchFamily="66" charset="0"/>
              </a:rPr>
              <a:t>Pupils’ </a:t>
            </a:r>
            <a:r>
              <a:rPr lang="en-GB" sz="2000" dirty="0">
                <a:latin typeface="Comic Sans MS" panose="030F0702030302020204" pitchFamily="66" charset="0"/>
              </a:rPr>
              <a:t>tents are interspersed </a:t>
            </a:r>
            <a:r>
              <a:rPr lang="en-GB" sz="2000" dirty="0" smtClean="0">
                <a:latin typeface="Comic Sans MS" panose="030F0702030302020204" pitchFamily="66" charset="0"/>
              </a:rPr>
              <a:t>with teachers</a:t>
            </a:r>
            <a:r>
              <a:rPr lang="en-GB" sz="2000" dirty="0">
                <a:latin typeface="Comic Sans MS" panose="030F0702030302020204" pitchFamily="66" charset="0"/>
              </a:rPr>
              <a:t>’ tents.</a:t>
            </a:r>
          </a:p>
          <a:p>
            <a:pPr fontAlgn="base"/>
            <a:endParaRPr lang="en-GB" sz="2000" dirty="0">
              <a:latin typeface="Comic Sans MS" panose="030F0702030302020204" pitchFamily="66" charset="0"/>
            </a:endParaRPr>
          </a:p>
          <a:p>
            <a:pPr fontAlgn="base"/>
            <a:r>
              <a:rPr lang="en-GB" sz="2000" dirty="0">
                <a:latin typeface="Comic Sans MS" panose="030F0702030302020204" pitchFamily="66" charset="0"/>
              </a:rPr>
              <a:t>Showers and toilets are located close by with separate facilities for teachers.</a:t>
            </a:r>
          </a:p>
          <a:p>
            <a:pPr fontAlgn="base"/>
            <a:endParaRPr lang="en-GB" sz="20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742463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0" y="607392"/>
            <a:ext cx="2430780" cy="439088"/>
          </a:xfrm>
        </p:spPr>
        <p:txBody>
          <a:bodyPr>
            <a:normAutofit/>
          </a:bodyPr>
          <a:lstStyle/>
          <a:p>
            <a:pPr algn="ctr"/>
            <a:r>
              <a:rPr lang="en-GB" sz="1600" dirty="0" smtClean="0">
                <a:latin typeface="Comic Sans MS" panose="030F0702030302020204" pitchFamily="66" charset="0"/>
              </a:rPr>
              <a:t>ACCOMMODATION</a:t>
            </a:r>
            <a:endParaRPr lang="en-GB" sz="1600" dirty="0">
              <a:latin typeface="Comic Sans MS" panose="030F0702030302020204" pitchFamily="66" charset="0"/>
            </a:endParaRPr>
          </a:p>
        </p:txBody>
      </p:sp>
      <p:sp>
        <p:nvSpPr>
          <p:cNvPr id="4" name="Text Placeholder 3"/>
          <p:cNvSpPr>
            <a:spLocks noGrp="1"/>
          </p:cNvSpPr>
          <p:nvPr>
            <p:ph type="body" sz="half" idx="2"/>
          </p:nvPr>
        </p:nvSpPr>
        <p:spPr>
          <a:xfrm>
            <a:off x="9162288" y="1109472"/>
            <a:ext cx="2564892" cy="5437632"/>
          </a:xfrm>
        </p:spPr>
        <p:txBody>
          <a:bodyPr>
            <a:normAutofit fontScale="32500" lnSpcReduction="20000"/>
          </a:bodyPr>
          <a:lstStyle/>
          <a:p>
            <a:pPr algn="ctr"/>
            <a:r>
              <a:rPr lang="en-GB" sz="4800" dirty="0" smtClean="0">
                <a:latin typeface="Comic Sans MS" panose="030F0702030302020204" pitchFamily="66" charset="0"/>
              </a:rPr>
              <a:t>Tent groupings </a:t>
            </a:r>
            <a:r>
              <a:rPr lang="en-GB" sz="4800" dirty="0">
                <a:latin typeface="Comic Sans MS" panose="030F0702030302020204" pitchFamily="66" charset="0"/>
              </a:rPr>
              <a:t>will be organised around three weeks before we leave and the details sent to PGL. The children will have a choice of who they share </a:t>
            </a:r>
            <a:r>
              <a:rPr lang="en-GB" sz="4800" dirty="0" smtClean="0">
                <a:latin typeface="Comic Sans MS" panose="030F0702030302020204" pitchFamily="66" charset="0"/>
              </a:rPr>
              <a:t>with, </a:t>
            </a:r>
            <a:r>
              <a:rPr lang="en-GB" sz="4800" dirty="0">
                <a:latin typeface="Comic Sans MS" panose="030F0702030302020204" pitchFamily="66" charset="0"/>
              </a:rPr>
              <a:t>but sometimes compromises have to be made.</a:t>
            </a:r>
          </a:p>
          <a:p>
            <a:pPr algn="ctr"/>
            <a:r>
              <a:rPr lang="en-GB" sz="4800" dirty="0">
                <a:latin typeface="Comic Sans MS" panose="030F0702030302020204" pitchFamily="66" charset="0"/>
              </a:rPr>
              <a:t>The tents are new and made from </a:t>
            </a:r>
            <a:r>
              <a:rPr lang="en-GB" sz="4800" dirty="0" smtClean="0">
                <a:latin typeface="Comic Sans MS" panose="030F0702030302020204" pitchFamily="66" charset="0"/>
              </a:rPr>
              <a:t>PVC covered </a:t>
            </a:r>
            <a:r>
              <a:rPr lang="en-GB" sz="4800" dirty="0">
                <a:latin typeface="Comic Sans MS" panose="030F0702030302020204" pitchFamily="66" charset="0"/>
              </a:rPr>
              <a:t>canvas on a concrete base. Each child has their own metal framed bed with a rubber covered mattress. </a:t>
            </a:r>
            <a:endParaRPr lang="en-GB" sz="4800" dirty="0" smtClean="0">
              <a:latin typeface="Comic Sans MS" panose="030F0702030302020204" pitchFamily="66" charset="0"/>
            </a:endParaRPr>
          </a:p>
          <a:p>
            <a:pPr algn="ctr"/>
            <a:r>
              <a:rPr lang="en-GB" sz="4800" dirty="0" smtClean="0">
                <a:latin typeface="Comic Sans MS" panose="030F0702030302020204" pitchFamily="66" charset="0"/>
              </a:rPr>
              <a:t>Their </a:t>
            </a:r>
            <a:r>
              <a:rPr lang="en-GB" sz="4800" dirty="0">
                <a:latin typeface="Comic Sans MS" panose="030F0702030302020204" pitchFamily="66" charset="0"/>
              </a:rPr>
              <a:t>belongings are unpacked into large, plastic storage boxes underneath their beds and dirty clothes placed in their bags </a:t>
            </a:r>
            <a:r>
              <a:rPr lang="en-GB" sz="4800" dirty="0" smtClean="0">
                <a:latin typeface="Comic Sans MS" panose="030F0702030302020204" pitchFamily="66" charset="0"/>
              </a:rPr>
              <a:t>- ready </a:t>
            </a:r>
            <a:r>
              <a:rPr lang="en-GB" sz="4800" dirty="0">
                <a:latin typeface="Comic Sans MS" panose="030F0702030302020204" pitchFamily="66" charset="0"/>
              </a:rPr>
              <a:t>to be taken home.</a:t>
            </a:r>
          </a:p>
          <a:p>
            <a:pPr algn="ctr"/>
            <a:endParaRPr lang="en-GB"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62000" y="711618"/>
            <a:ext cx="7513320" cy="5295990"/>
          </a:xfrm>
          <a:prstGeom prst="rect">
            <a:avLst/>
          </a:prstGeom>
        </p:spPr>
      </p:pic>
    </p:spTree>
    <p:extLst>
      <p:ext uri="{BB962C8B-B14F-4D97-AF65-F5344CB8AC3E}">
        <p14:creationId xmlns:p14="http://schemas.microsoft.com/office/powerpoint/2010/main" val="2900480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dirty="0" smtClean="0">
                <a:latin typeface="Comic Sans MS" panose="030F0702030302020204" pitchFamily="66" charset="0"/>
              </a:rPr>
              <a:t>Although facilities are basic, they are clean and they do the job. Our school will be designated a shower block to use for the week. There are a number of toilet blocks around the centre. The children will very quickly get to know their way around.</a:t>
            </a:r>
            <a:endParaRPr lang="en-GB" sz="2000" dirty="0">
              <a:latin typeface="Comic Sans MS" panose="030F0702030302020204" pitchFamily="66" charset="0"/>
            </a:endParaRPr>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1844817" y="1818640"/>
            <a:ext cx="3229326" cy="4318000"/>
          </a:xfrm>
          <a:prstGeom prst="rect">
            <a:avLst/>
          </a:prstGeom>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7133461" y="1882274"/>
            <a:ext cx="3229329" cy="4190732"/>
          </a:xfrm>
          <a:prstGeom prst="rect">
            <a:avLst/>
          </a:prstGeom>
        </p:spPr>
      </p:pic>
    </p:spTree>
    <p:extLst>
      <p:ext uri="{BB962C8B-B14F-4D97-AF65-F5344CB8AC3E}">
        <p14:creationId xmlns:p14="http://schemas.microsoft.com/office/powerpoint/2010/main" val="962653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smtClean="0">
                <a:latin typeface="Comic Sans MS" panose="030F0702030302020204" pitchFamily="66" charset="0"/>
              </a:rPr>
              <a:t>MEAL TIMES AT PGL</a:t>
            </a:r>
            <a:endParaRPr lang="en-GB" sz="2800" dirty="0">
              <a:latin typeface="Comic Sans MS" panose="030F0702030302020204" pitchFamily="66" charset="0"/>
            </a:endParaRPr>
          </a:p>
        </p:txBody>
      </p:sp>
      <p:sp>
        <p:nvSpPr>
          <p:cNvPr id="3" name="Text Placeholder 2"/>
          <p:cNvSpPr>
            <a:spLocks noGrp="1"/>
          </p:cNvSpPr>
          <p:nvPr>
            <p:ph type="body" idx="1"/>
          </p:nvPr>
        </p:nvSpPr>
        <p:spPr/>
        <p:txBody>
          <a:bodyPr/>
          <a:lstStyle/>
          <a:p>
            <a:r>
              <a:rPr lang="en-GB" dirty="0" smtClean="0">
                <a:latin typeface="Comic Sans MS" panose="030F0702030302020204" pitchFamily="66" charset="0"/>
              </a:rPr>
              <a:t>Outside the Dining Hall</a:t>
            </a:r>
            <a:endParaRPr lang="en-GB" dirty="0">
              <a:latin typeface="Comic Sans MS" panose="030F0702030302020204" pitchFamily="66" charset="0"/>
            </a:endParaRPr>
          </a:p>
        </p:txBody>
      </p:sp>
      <p:sp>
        <p:nvSpPr>
          <p:cNvPr id="5" name="Text Placeholder 4"/>
          <p:cNvSpPr>
            <a:spLocks noGrp="1"/>
          </p:cNvSpPr>
          <p:nvPr>
            <p:ph type="body" sz="quarter" idx="3"/>
          </p:nvPr>
        </p:nvSpPr>
        <p:spPr/>
        <p:txBody>
          <a:bodyPr/>
          <a:lstStyle/>
          <a:p>
            <a:r>
              <a:rPr lang="en-GB" dirty="0" smtClean="0">
                <a:latin typeface="Comic Sans MS" panose="030F0702030302020204" pitchFamily="66" charset="0"/>
              </a:rPr>
              <a:t>Inside the Dining Hall</a:t>
            </a:r>
            <a:endParaRPr lang="en-GB" dirty="0">
              <a:latin typeface="Comic Sans MS" panose="030F0702030302020204" pitchFamily="66" charset="0"/>
            </a:endParaRPr>
          </a:p>
        </p:txBody>
      </p:sp>
      <p:pic>
        <p:nvPicPr>
          <p:cNvPr id="5122" name="Picture 2" descr="https://www.pgl.co.uk/Files/Files/Schools/Primary%20Schools/Centre%20Gallery/Bawdsey%20Manor/PS-G-Bawdsey-Manor-Clock-Hous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69975" y="3018879"/>
            <a:ext cx="4754563" cy="26744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pgl.co.uk/Files/Files/Schools/Primary%20Schools/Centre%20Gallery/Bawdsey%20Manor/PS-G-Centre-Bawdsey-Manor-Main-Dining-Room-Primary-schools.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373813" y="3018879"/>
            <a:ext cx="4754562" cy="267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547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1897380"/>
            <a:ext cx="9068586" cy="609600"/>
          </a:xfrm>
        </p:spPr>
        <p:txBody>
          <a:bodyPr/>
          <a:lstStyle/>
          <a:p>
            <a:r>
              <a:rPr lang="en-GB" sz="2800" dirty="0" smtClean="0">
                <a:latin typeface="Comic Sans MS" panose="030F0702030302020204" pitchFamily="66" charset="0"/>
              </a:rPr>
              <a:t>What’s on the menu?</a:t>
            </a:r>
            <a:endParaRPr lang="en-GB" sz="2800" dirty="0">
              <a:latin typeface="Comic Sans MS" panose="030F0702030302020204" pitchFamily="66" charset="0"/>
            </a:endParaRPr>
          </a:p>
        </p:txBody>
      </p:sp>
      <p:sp>
        <p:nvSpPr>
          <p:cNvPr id="3" name="Subtitle 2"/>
          <p:cNvSpPr>
            <a:spLocks noGrp="1"/>
          </p:cNvSpPr>
          <p:nvPr>
            <p:ph type="subTitle" idx="1"/>
          </p:nvPr>
        </p:nvSpPr>
        <p:spPr>
          <a:xfrm>
            <a:off x="1562100" y="2506980"/>
            <a:ext cx="9070848" cy="2705100"/>
          </a:xfrm>
        </p:spPr>
        <p:txBody>
          <a:bodyPr>
            <a:normAutofit fontScale="92500" lnSpcReduction="20000"/>
          </a:bodyPr>
          <a:lstStyle/>
          <a:p>
            <a:r>
              <a:rPr lang="en-GB" sz="1400" dirty="0" smtClean="0">
                <a:latin typeface="Comic Sans MS" panose="030F0702030302020204" pitchFamily="66" charset="0"/>
              </a:rPr>
              <a:t> </a:t>
            </a:r>
            <a:r>
              <a:rPr lang="en-GB" sz="2200" dirty="0">
                <a:latin typeface="Comic Sans MS" panose="030F0702030302020204" pitchFamily="66" charset="0"/>
              </a:rPr>
              <a:t>PGL </a:t>
            </a:r>
            <a:r>
              <a:rPr lang="en-GB" sz="2200" dirty="0" smtClean="0">
                <a:latin typeface="Comic Sans MS" panose="030F0702030302020204" pitchFamily="66" charset="0"/>
              </a:rPr>
              <a:t>centres </a:t>
            </a:r>
            <a:r>
              <a:rPr lang="en-GB" sz="2200" dirty="0">
                <a:latin typeface="Comic Sans MS" panose="030F0702030302020204" pitchFamily="66" charset="0"/>
              </a:rPr>
              <a:t>are able to deliver catering provision for many dietary requirements as specified by culture, religion and medical concerns. </a:t>
            </a:r>
            <a:r>
              <a:rPr lang="en-GB" sz="2200" dirty="0" smtClean="0">
                <a:latin typeface="Comic Sans MS" panose="030F0702030302020204" pitchFamily="66" charset="0"/>
              </a:rPr>
              <a:t>They </a:t>
            </a:r>
            <a:r>
              <a:rPr lang="en-GB" sz="2200" dirty="0">
                <a:latin typeface="Comic Sans MS" panose="030F0702030302020204" pitchFamily="66" charset="0"/>
              </a:rPr>
              <a:t>regularly provide meals for a wide variety of needs including coeliac, diabetic, food allergies and vegetarian/vegan.</a:t>
            </a:r>
            <a:r>
              <a:rPr lang="en-GB" sz="2200" dirty="0"/>
              <a:t> </a:t>
            </a:r>
            <a:endParaRPr lang="en-GB" sz="2200" dirty="0" smtClean="0"/>
          </a:p>
          <a:p>
            <a:endParaRPr lang="en-GB" sz="2200" dirty="0"/>
          </a:p>
          <a:p>
            <a:pPr fontAlgn="base"/>
            <a:r>
              <a:rPr lang="en-GB" sz="2200" dirty="0">
                <a:latin typeface="Comic Sans MS" panose="030F0702030302020204" pitchFamily="66" charset="0"/>
              </a:rPr>
              <a:t>There are freshly-prepared hot or cold options available at every mealtime and a self-service salad bar for children to help themselves to as much salad as they like at lunch and dinner. Homemade soup is available most days and there is plenty of bread and fresh fruit available, as well as hot and cold drinks</a:t>
            </a:r>
            <a:r>
              <a:rPr lang="en-GB" sz="2200" dirty="0" smtClean="0">
                <a:latin typeface="Comic Sans MS" panose="030F0702030302020204" pitchFamily="66" charset="0"/>
              </a:rPr>
              <a:t>.</a:t>
            </a:r>
          </a:p>
          <a:p>
            <a:pPr fontAlgn="base"/>
            <a:endParaRPr lang="en-GB" sz="21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3582812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171701"/>
            <a:ext cx="9068586" cy="1120140"/>
          </a:xfrm>
        </p:spPr>
        <p:txBody>
          <a:bodyPr/>
          <a:lstStyle/>
          <a:p>
            <a:r>
              <a:rPr lang="en-GB" sz="2800" dirty="0">
                <a:latin typeface="Comic Sans MS" panose="030F0702030302020204" pitchFamily="66" charset="0"/>
              </a:rPr>
              <a:t>What’s on the menu?</a:t>
            </a:r>
            <a:endParaRPr lang="en-GB" sz="2800" dirty="0"/>
          </a:p>
        </p:txBody>
      </p:sp>
      <p:sp>
        <p:nvSpPr>
          <p:cNvPr id="3" name="Subtitle 2"/>
          <p:cNvSpPr>
            <a:spLocks noGrp="1"/>
          </p:cNvSpPr>
          <p:nvPr>
            <p:ph type="subTitle" idx="1"/>
          </p:nvPr>
        </p:nvSpPr>
        <p:spPr>
          <a:xfrm>
            <a:off x="1562100" y="3093720"/>
            <a:ext cx="9070848" cy="2045544"/>
          </a:xfrm>
        </p:spPr>
        <p:txBody>
          <a:bodyPr>
            <a:normAutofit/>
          </a:bodyPr>
          <a:lstStyle/>
          <a:p>
            <a:r>
              <a:rPr lang="en-GB" sz="2000" u="sng" dirty="0">
                <a:latin typeface="Comic Sans MS" panose="030F0702030302020204" pitchFamily="66" charset="0"/>
              </a:rPr>
              <a:t>Fussy Eaters</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PGL realise that some children are very particular about what they eat and if the menu doesn't suit, they can provide alternatives to ensure no-one leaves the dining room hungry. However, we often find that children are more likely to try new things at PGL that they wouldn't normally eat at home - it's all part of the PGL experience!</a:t>
            </a:r>
          </a:p>
          <a:p>
            <a:endParaRPr lang="en-GB" dirty="0"/>
          </a:p>
        </p:txBody>
      </p:sp>
    </p:spTree>
    <p:extLst>
      <p:ext uri="{BB962C8B-B14F-4D97-AF65-F5344CB8AC3E}">
        <p14:creationId xmlns:p14="http://schemas.microsoft.com/office/powerpoint/2010/main" val="790735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0" y="426720"/>
            <a:ext cx="2430780" cy="640080"/>
          </a:xfrm>
        </p:spPr>
        <p:txBody>
          <a:bodyPr>
            <a:normAutofit/>
          </a:bodyPr>
          <a:lstStyle/>
          <a:p>
            <a:pPr algn="ctr"/>
            <a:r>
              <a:rPr lang="en-GB" sz="2000" dirty="0" smtClean="0">
                <a:latin typeface="Comic Sans MS" panose="030F0702030302020204" pitchFamily="66" charset="0"/>
              </a:rPr>
              <a:t>Meal Times at PGL</a:t>
            </a:r>
            <a:endParaRPr lang="en-GB" sz="2000" dirty="0">
              <a:latin typeface="Comic Sans MS" panose="030F0702030302020204" pitchFamily="66" charset="0"/>
            </a:endParaRPr>
          </a:p>
        </p:txBody>
      </p:sp>
      <p:sp>
        <p:nvSpPr>
          <p:cNvPr id="4" name="Text Placeholder 3"/>
          <p:cNvSpPr>
            <a:spLocks noGrp="1"/>
          </p:cNvSpPr>
          <p:nvPr>
            <p:ph type="body" sz="half" idx="2"/>
          </p:nvPr>
        </p:nvSpPr>
        <p:spPr>
          <a:xfrm>
            <a:off x="9296400" y="1341120"/>
            <a:ext cx="2430780" cy="4450080"/>
          </a:xfrm>
        </p:spPr>
        <p:txBody>
          <a:bodyPr/>
          <a:lstStyle/>
          <a:p>
            <a:pPr algn="ctr"/>
            <a:r>
              <a:rPr lang="en-US" sz="2000" dirty="0">
                <a:latin typeface="Comic Sans MS" panose="030F0702030302020204" pitchFamily="66" charset="0"/>
              </a:rPr>
              <a:t>The school has allocated meal times and allocated </a:t>
            </a:r>
            <a:r>
              <a:rPr lang="en-US" sz="2000" dirty="0" smtClean="0">
                <a:latin typeface="Comic Sans MS" panose="030F0702030302020204" pitchFamily="66" charset="0"/>
              </a:rPr>
              <a:t>tables, so </a:t>
            </a:r>
            <a:r>
              <a:rPr lang="en-US" sz="2000" dirty="0">
                <a:latin typeface="Comic Sans MS" panose="030F0702030302020204" pitchFamily="66" charset="0"/>
              </a:rPr>
              <a:t>the children always sit with their friends within </a:t>
            </a:r>
            <a:r>
              <a:rPr lang="en-US" sz="2000" dirty="0" smtClean="0">
                <a:latin typeface="Comic Sans MS" panose="030F0702030302020204" pitchFamily="66" charset="0"/>
              </a:rPr>
              <a:t>the </a:t>
            </a:r>
            <a:r>
              <a:rPr lang="en-US" sz="2000" dirty="0">
                <a:latin typeface="Comic Sans MS" panose="030F0702030302020204" pitchFamily="66" charset="0"/>
              </a:rPr>
              <a:t>dining hall</a:t>
            </a:r>
            <a:r>
              <a:rPr lang="en-US" sz="2000" dirty="0" smtClean="0">
                <a:latin typeface="Comic Sans MS" panose="030F0702030302020204" pitchFamily="66" charset="0"/>
              </a:rPr>
              <a:t>. </a:t>
            </a:r>
            <a:endParaRPr lang="en-US" sz="2000" dirty="0">
              <a:latin typeface="Comic Sans MS" panose="030F0702030302020204" pitchFamily="66" charset="0"/>
            </a:endParaRPr>
          </a:p>
          <a:p>
            <a:endParaRPr lang="en-GB" dirty="0"/>
          </a:p>
        </p:txBody>
      </p:sp>
      <p:pic>
        <p:nvPicPr>
          <p:cNvPr id="6146" name="Picture 2" descr="Delicious hot food being served to children at PG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1" y="1066800"/>
            <a:ext cx="757089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919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94860" y="-2506980"/>
            <a:ext cx="18288000" cy="9121140"/>
          </a:xfrm>
          <a:prstGeom prst="rect">
            <a:avLst/>
          </a:prstGeom>
        </p:spPr>
      </p:pic>
    </p:spTree>
    <p:extLst>
      <p:ext uri="{BB962C8B-B14F-4D97-AF65-F5344CB8AC3E}">
        <p14:creationId xmlns:p14="http://schemas.microsoft.com/office/powerpoint/2010/main" val="3031832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750997"/>
          </a:xfrm>
        </p:spPr>
        <p:txBody>
          <a:bodyPr/>
          <a:lstStyle/>
          <a:p>
            <a:r>
              <a:rPr lang="en-GB" sz="2800" dirty="0" smtClean="0">
                <a:latin typeface="Comic Sans MS" panose="030F0702030302020204" pitchFamily="66" charset="0"/>
              </a:rPr>
              <a:t>ACTIVITIES</a:t>
            </a:r>
            <a:endParaRPr lang="en-GB" sz="2800" dirty="0">
              <a:latin typeface="Comic Sans MS" panose="030F0702030302020204" pitchFamily="66" charset="0"/>
            </a:endParaRPr>
          </a:p>
        </p:txBody>
      </p:sp>
      <p:sp>
        <p:nvSpPr>
          <p:cNvPr id="4" name="Text Placeholder 4"/>
          <p:cNvSpPr>
            <a:spLocks noGrp="1"/>
          </p:cNvSpPr>
          <p:nvPr>
            <p:ph type="subTitle" idx="1"/>
          </p:nvPr>
        </p:nvSpPr>
        <p:spPr>
          <a:xfrm>
            <a:off x="1562100" y="2841625"/>
            <a:ext cx="9070975" cy="2297113"/>
          </a:xfrm>
        </p:spPr>
        <p:txBody>
          <a:bodyPr>
            <a:noAutofit/>
          </a:bodyPr>
          <a:lstStyle/>
          <a:p>
            <a:r>
              <a:rPr lang="en-US" sz="2000" dirty="0" smtClean="0">
                <a:latin typeface="Comic Sans MS" panose="030F0702030302020204" pitchFamily="66" charset="0"/>
              </a:rPr>
              <a:t>The children have morning, afternoon and evening activities. We are not provided with the proposed timetable until a few days before we go, but it is likely that we will be offered at least one water activity (</a:t>
            </a:r>
            <a:r>
              <a:rPr lang="en-US" sz="2000" dirty="0" err="1" smtClean="0">
                <a:latin typeface="Comic Sans MS" panose="030F0702030302020204" pitchFamily="66" charset="0"/>
              </a:rPr>
              <a:t>eg</a:t>
            </a:r>
            <a:r>
              <a:rPr lang="en-US" sz="2000" dirty="0" smtClean="0">
                <a:latin typeface="Comic Sans MS" panose="030F0702030302020204" pitchFamily="66" charset="0"/>
              </a:rPr>
              <a:t>. canoeing, raft-building, kayaking). </a:t>
            </a:r>
            <a:endParaRPr lang="en-US" sz="2000" dirty="0">
              <a:latin typeface="Comic Sans MS" panose="030F0702030302020204" pitchFamily="66" charset="0"/>
            </a:endParaRPr>
          </a:p>
        </p:txBody>
      </p:sp>
    </p:spTree>
    <p:extLst>
      <p:ext uri="{BB962C8B-B14F-4D97-AF65-F5344CB8AC3E}">
        <p14:creationId xmlns:p14="http://schemas.microsoft.com/office/powerpoint/2010/main" val="1878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750997"/>
          </a:xfrm>
        </p:spPr>
        <p:txBody>
          <a:bodyPr/>
          <a:lstStyle/>
          <a:p>
            <a:r>
              <a:rPr lang="en-GB" sz="2800" dirty="0" smtClean="0">
                <a:latin typeface="Comic Sans MS" panose="030F0702030302020204" pitchFamily="66" charset="0"/>
              </a:rPr>
              <a:t>ACTIVITIES</a:t>
            </a:r>
            <a:endParaRPr lang="en-GB" sz="2800" dirty="0">
              <a:latin typeface="Comic Sans MS" panose="030F0702030302020204" pitchFamily="66" charset="0"/>
            </a:endParaRPr>
          </a:p>
        </p:txBody>
      </p:sp>
      <p:sp>
        <p:nvSpPr>
          <p:cNvPr id="4" name="Text Placeholder 4"/>
          <p:cNvSpPr>
            <a:spLocks noGrp="1"/>
          </p:cNvSpPr>
          <p:nvPr>
            <p:ph type="subTitle" idx="1"/>
          </p:nvPr>
        </p:nvSpPr>
        <p:spPr>
          <a:xfrm>
            <a:off x="1562100" y="2841625"/>
            <a:ext cx="9070975" cy="2297113"/>
          </a:xfrm>
        </p:spPr>
        <p:txBody>
          <a:bodyPr>
            <a:noAutofit/>
          </a:bodyPr>
          <a:lstStyle/>
          <a:p>
            <a:r>
              <a:rPr lang="en-US" sz="2000" dirty="0" smtClean="0">
                <a:latin typeface="Comic Sans MS" panose="030F0702030302020204" pitchFamily="66" charset="0"/>
              </a:rPr>
              <a:t>Other possible activities include: abseiling, </a:t>
            </a:r>
            <a:r>
              <a:rPr lang="en-US" sz="2000" dirty="0" err="1" smtClean="0">
                <a:latin typeface="Comic Sans MS" panose="030F0702030302020204" pitchFamily="66" charset="0"/>
              </a:rPr>
              <a:t>aeroball</a:t>
            </a:r>
            <a:r>
              <a:rPr lang="en-US" sz="2000" dirty="0" smtClean="0">
                <a:latin typeface="Comic Sans MS" panose="030F0702030302020204" pitchFamily="66" charset="0"/>
              </a:rPr>
              <a:t>, archery, buggy building, challenge course, climbing, fencing, Giant Swing, Jacob’s Ladder, orienteering, problem-solving, rifle shooting, sensory trail, survivor, trapeze and zip-wire.</a:t>
            </a:r>
            <a:endParaRPr lang="en-US" sz="2000" dirty="0">
              <a:latin typeface="Comic Sans MS" panose="030F0702030302020204" pitchFamily="66" charset="0"/>
            </a:endParaRPr>
          </a:p>
        </p:txBody>
      </p:sp>
    </p:spTree>
    <p:extLst>
      <p:ext uri="{BB962C8B-B14F-4D97-AF65-F5344CB8AC3E}">
        <p14:creationId xmlns:p14="http://schemas.microsoft.com/office/powerpoint/2010/main" val="2359245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651937"/>
          </a:xfrm>
        </p:spPr>
        <p:txBody>
          <a:bodyPr/>
          <a:lstStyle/>
          <a:p>
            <a:r>
              <a:rPr lang="en-GB" sz="2000" dirty="0" smtClean="0">
                <a:latin typeface="Comic Sans MS" panose="030F0702030302020204" pitchFamily="66" charset="0"/>
              </a:rPr>
              <a:t>Welcome </a:t>
            </a:r>
            <a:endParaRPr lang="en-GB" sz="2000" dirty="0">
              <a:latin typeface="Comic Sans MS" panose="030F0702030302020204" pitchFamily="66" charset="0"/>
            </a:endParaRPr>
          </a:p>
        </p:txBody>
      </p:sp>
      <p:sp>
        <p:nvSpPr>
          <p:cNvPr id="3" name="Subtitle 2"/>
          <p:cNvSpPr>
            <a:spLocks noGrp="1"/>
          </p:cNvSpPr>
          <p:nvPr>
            <p:ph type="subTitle" idx="1"/>
          </p:nvPr>
        </p:nvSpPr>
        <p:spPr>
          <a:xfrm>
            <a:off x="1562100" y="2636520"/>
            <a:ext cx="9070848" cy="2502743"/>
          </a:xfrm>
        </p:spPr>
        <p:txBody>
          <a:bodyPr>
            <a:noAutofit/>
          </a:bodyPr>
          <a:lstStyle/>
          <a:p>
            <a:r>
              <a:rPr lang="en-GB" sz="2000" dirty="0" smtClean="0">
                <a:latin typeface="Comic Sans MS" panose="030F0702030302020204" pitchFamily="66" charset="0"/>
              </a:rPr>
              <a:t>Apologies that it is quite a long way into the school year and we are only just holding this meeting. We were obviously waiting to see how the </a:t>
            </a:r>
            <a:r>
              <a:rPr lang="en-GB" sz="2000" dirty="0" err="1" smtClean="0">
                <a:latin typeface="Comic Sans MS" panose="030F0702030302020204" pitchFamily="66" charset="0"/>
              </a:rPr>
              <a:t>Covid</a:t>
            </a:r>
            <a:r>
              <a:rPr lang="en-GB" sz="2000" dirty="0" smtClean="0">
                <a:latin typeface="Comic Sans MS" panose="030F0702030302020204" pitchFamily="66" charset="0"/>
              </a:rPr>
              <a:t> situation panned out. We are absolutely thrilled that this trip can go ahead; it’s such a massive part of the children’s growth and the memories they make genuinely will last a life-time. </a:t>
            </a:r>
            <a:endParaRPr lang="en-GB" sz="2000" dirty="0">
              <a:latin typeface="Comic Sans MS" panose="030F0702030302020204" pitchFamily="66" charset="0"/>
            </a:endParaRPr>
          </a:p>
          <a:p>
            <a:endParaRPr lang="en-GB" sz="2000" dirty="0" smtClean="0">
              <a:latin typeface="Comic Sans MS" panose="030F0702030302020204" pitchFamily="66" charset="0"/>
            </a:endParaRPr>
          </a:p>
        </p:txBody>
      </p:sp>
    </p:spTree>
    <p:extLst>
      <p:ext uri="{BB962C8B-B14F-4D97-AF65-F5344CB8AC3E}">
        <p14:creationId xmlns:p14="http://schemas.microsoft.com/office/powerpoint/2010/main" val="2273321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750997"/>
          </a:xfrm>
        </p:spPr>
        <p:txBody>
          <a:bodyPr/>
          <a:lstStyle/>
          <a:p>
            <a:r>
              <a:rPr lang="en-GB" sz="2800" dirty="0" smtClean="0">
                <a:latin typeface="Comic Sans MS" panose="030F0702030302020204" pitchFamily="66" charset="0"/>
              </a:rPr>
              <a:t>ACTIVITIES</a:t>
            </a:r>
            <a:endParaRPr lang="en-GB" sz="2800" dirty="0">
              <a:latin typeface="Comic Sans MS" panose="030F0702030302020204" pitchFamily="66" charset="0"/>
            </a:endParaRPr>
          </a:p>
        </p:txBody>
      </p:sp>
      <p:sp>
        <p:nvSpPr>
          <p:cNvPr id="4" name="Text Placeholder 4"/>
          <p:cNvSpPr>
            <a:spLocks noGrp="1"/>
          </p:cNvSpPr>
          <p:nvPr>
            <p:ph type="subTitle" idx="1"/>
          </p:nvPr>
        </p:nvSpPr>
        <p:spPr>
          <a:xfrm>
            <a:off x="1562100" y="2841625"/>
            <a:ext cx="9070975" cy="2297113"/>
          </a:xfrm>
        </p:spPr>
        <p:txBody>
          <a:bodyPr>
            <a:noAutofit/>
          </a:bodyPr>
          <a:lstStyle/>
          <a:p>
            <a:r>
              <a:rPr lang="en-GB" sz="2000" dirty="0">
                <a:latin typeface="Comic Sans MS" panose="030F0702030302020204" pitchFamily="66" charset="0"/>
              </a:rPr>
              <a:t>All activity sessions are led </a:t>
            </a:r>
            <a:r>
              <a:rPr lang="en-GB" sz="2000" dirty="0" smtClean="0">
                <a:latin typeface="Comic Sans MS" panose="030F0702030302020204" pitchFamily="66" charset="0"/>
              </a:rPr>
              <a:t>by </a:t>
            </a:r>
            <a:r>
              <a:rPr lang="en-GB" sz="2000" dirty="0">
                <a:latin typeface="Comic Sans MS" panose="030F0702030302020204" pitchFamily="66" charset="0"/>
              </a:rPr>
              <a:t>well trained, enthusiastic instructors and are specially designed to motivate, build confidence and encourage development in pupils</a:t>
            </a:r>
            <a:r>
              <a:rPr lang="en-GB" sz="2000" dirty="0" smtClean="0">
                <a:latin typeface="Comic Sans MS" panose="030F0702030302020204" pitchFamily="66" charset="0"/>
              </a:rPr>
              <a:t>.</a:t>
            </a:r>
          </a:p>
          <a:p>
            <a:endParaRPr lang="en-US" sz="2000" dirty="0" smtClean="0">
              <a:latin typeface="Comic Sans MS" panose="030F0702030302020204" pitchFamily="66" charset="0"/>
            </a:endParaRPr>
          </a:p>
          <a:p>
            <a:r>
              <a:rPr lang="en-US" sz="2000" dirty="0" smtClean="0">
                <a:latin typeface="Comic Sans MS" panose="030F0702030302020204" pitchFamily="66" charset="0"/>
              </a:rPr>
              <a:t>Every </a:t>
            </a:r>
            <a:r>
              <a:rPr lang="en-US" sz="2000" dirty="0">
                <a:latin typeface="Comic Sans MS" panose="030F0702030302020204" pitchFamily="66" charset="0"/>
              </a:rPr>
              <a:t>child has the opportunity to do all of the activities that we have been allocated, but they will not be forced to take part in any activity that they are uncomfortable with.</a:t>
            </a:r>
          </a:p>
          <a:p>
            <a:endParaRPr lang="en-US" sz="1800" dirty="0"/>
          </a:p>
        </p:txBody>
      </p:sp>
    </p:spTree>
    <p:extLst>
      <p:ext uri="{BB962C8B-B14F-4D97-AF65-F5344CB8AC3E}">
        <p14:creationId xmlns:p14="http://schemas.microsoft.com/office/powerpoint/2010/main" val="2695434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pgl.co.uk/Files/Files/Schools/Primary%20Schools/Centre%20Gallery/Bawdsey%20Manor/PS-G-Centre-Bawdsey-Manor-Activity-Primary-Sch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 y="0"/>
            <a:ext cx="122377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953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pgl.co.uk/Files/Files/Schools/Primary%20Schools/Centre%20Gallery/Bawdsey%20Manor/PS-G-Centre-Bawdsey-Manor-Activity-Jacob_s-Ladder-Primary-Sch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817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pgl.co.uk/Files/Files/Schools/Primary%20Schools/Centre%20Gallery/Bawdsey%20Manor/PS-G-Centre-Bawdsey-Manor-Activity-Climbing-Tower-Primary-Sch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519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pgl.co.uk/Files/Files/Schools/Primary%20Schools/Centre%20Gallery/Bawdsey%20Manor/PS-G-Centre-Bawdsey-Manor-Activity-Aeroball-Primary-Sch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43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990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pgl.co.uk/Files/Files/Schools/Primary%20Schools/Centre%20Gallery/Bawdsey%20Manor/PS-G-Centre-Bawdsey-Manor-Activity-Giant-Swings-Primary-Sch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744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08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p:cNvPicPr>
            <a:picLocks noChangeAspect="1"/>
          </p:cNvPicPr>
          <p:nvPr/>
        </p:nvPicPr>
        <p:blipFill rotWithShape="1">
          <a:blip r:embed="rId2"/>
          <a:srcRect l="46818" t="18513" r="27189" b="16571"/>
          <a:stretch/>
        </p:blipFill>
        <p:spPr>
          <a:xfrm>
            <a:off x="541020" y="472440"/>
            <a:ext cx="5829300" cy="5635752"/>
          </a:xfrm>
          <a:prstGeom prst="rect">
            <a:avLst/>
          </a:prstGeom>
        </p:spPr>
      </p:pic>
      <p:sp>
        <p:nvSpPr>
          <p:cNvPr id="3" name="Rectangle 2"/>
          <p:cNvSpPr/>
          <p:nvPr/>
        </p:nvSpPr>
        <p:spPr>
          <a:xfrm>
            <a:off x="6858000" y="2413338"/>
            <a:ext cx="4564380" cy="3170099"/>
          </a:xfrm>
          <a:prstGeom prst="rect">
            <a:avLst/>
          </a:prstGeom>
        </p:spPr>
        <p:txBody>
          <a:bodyPr wrap="square">
            <a:spAutoFit/>
          </a:bodyPr>
          <a:lstStyle/>
          <a:p>
            <a:pPr algn="ctr"/>
            <a:r>
              <a:rPr lang="en-GB" sz="2000" dirty="0" smtClean="0">
                <a:latin typeface="Comic Sans MS" panose="030F0702030302020204" pitchFamily="66" charset="0"/>
              </a:rPr>
              <a:t>KIT LIST</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On </a:t>
            </a:r>
            <a:r>
              <a:rPr lang="en-GB" dirty="0">
                <a:latin typeface="Comic Sans MS" panose="030F0702030302020204" pitchFamily="66" charset="0"/>
              </a:rPr>
              <a:t>Thursday evening, the children have to pack up and clean out their tent. If they packed their own bag in the first place and have a list to follow, there is a better chance that they will return home with all their belongings.</a:t>
            </a:r>
          </a:p>
          <a:p>
            <a:pPr algn="ctr"/>
            <a:r>
              <a:rPr lang="en-GB" dirty="0">
                <a:latin typeface="Comic Sans MS" panose="030F0702030302020204" pitchFamily="66" charset="0"/>
              </a:rPr>
              <a:t>We leave after lunch on Friday, at roughly 1pm. The aim is to get back around 3pm. </a:t>
            </a:r>
          </a:p>
        </p:txBody>
      </p:sp>
    </p:spTree>
    <p:extLst>
      <p:ext uri="{BB962C8B-B14F-4D97-AF65-F5344CB8AC3E}">
        <p14:creationId xmlns:p14="http://schemas.microsoft.com/office/powerpoint/2010/main" val="1780851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369997"/>
          </a:xfrm>
        </p:spPr>
        <p:txBody>
          <a:bodyPr/>
          <a:lstStyle/>
          <a:p>
            <a:r>
              <a:rPr lang="en-GB" sz="2000" dirty="0" smtClean="0">
                <a:latin typeface="Comic Sans MS" panose="030F0702030302020204" pitchFamily="66" charset="0"/>
              </a:rPr>
              <a:t>Thank you for listening….</a:t>
            </a:r>
            <a:endParaRPr lang="en-GB" sz="2000" dirty="0">
              <a:latin typeface="Comic Sans MS" panose="030F0702030302020204" pitchFamily="66" charset="0"/>
            </a:endParaRPr>
          </a:p>
        </p:txBody>
      </p:sp>
      <p:sp>
        <p:nvSpPr>
          <p:cNvPr id="3" name="Subtitle 2"/>
          <p:cNvSpPr>
            <a:spLocks noGrp="1"/>
          </p:cNvSpPr>
          <p:nvPr>
            <p:ph type="subTitle" idx="1"/>
          </p:nvPr>
        </p:nvSpPr>
        <p:spPr>
          <a:xfrm>
            <a:off x="1562100" y="2606040"/>
            <a:ext cx="9070848" cy="2713306"/>
          </a:xfrm>
        </p:spPr>
        <p:txBody>
          <a:bodyPr>
            <a:normAutofit/>
          </a:bodyPr>
          <a:lstStyle/>
          <a:p>
            <a:r>
              <a:rPr lang="en-GB" sz="2000" dirty="0">
                <a:latin typeface="Comic Sans MS" panose="030F0702030302020204" pitchFamily="66" charset="0"/>
              </a:rPr>
              <a:t>You will shortly be required to complete a form that asks about your child’s dietary requirements, medication needs, emergency contact numbers etc. This information is sent to PGL and needs to be with them a few weeks in advance of our </a:t>
            </a:r>
            <a:r>
              <a:rPr lang="en-GB" sz="2000" dirty="0" smtClean="0">
                <a:latin typeface="Comic Sans MS" panose="030F0702030302020204" pitchFamily="66" charset="0"/>
              </a:rPr>
              <a:t>trip, so look out for that.</a:t>
            </a:r>
          </a:p>
          <a:p>
            <a:endParaRPr lang="en-GB" sz="2000" dirty="0">
              <a:latin typeface="Comic Sans MS" panose="030F0702030302020204" pitchFamily="66" charset="0"/>
            </a:endParaRPr>
          </a:p>
          <a:p>
            <a:r>
              <a:rPr lang="en-GB" sz="2000" dirty="0">
                <a:latin typeface="Comic Sans MS" panose="030F0702030302020204" pitchFamily="66" charset="0"/>
              </a:rPr>
              <a:t>Nearer the departure date, we will run a further meeting to outline the final instructions and provide a more detailed kit list. Hopefully, that meeting will be able to go ahead face to face.</a:t>
            </a:r>
          </a:p>
          <a:p>
            <a:endParaRPr lang="en-GB" sz="2000" dirty="0" smtClean="0">
              <a:latin typeface="Comic Sans MS" panose="030F0702030302020204" pitchFamily="66" charset="0"/>
            </a:endParaRPr>
          </a:p>
          <a:p>
            <a:endParaRPr lang="en-GB" sz="20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2857619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369997"/>
          </a:xfrm>
        </p:spPr>
        <p:txBody>
          <a:bodyPr/>
          <a:lstStyle/>
          <a:p>
            <a:r>
              <a:rPr lang="en-GB" sz="2000" smtClean="0">
                <a:latin typeface="Comic Sans MS" panose="030F0702030302020204" pitchFamily="66" charset="0"/>
              </a:rPr>
              <a:t>(continued)</a:t>
            </a:r>
            <a:endParaRPr lang="en-GB" sz="2000" dirty="0">
              <a:latin typeface="Comic Sans MS" panose="030F0702030302020204" pitchFamily="66" charset="0"/>
            </a:endParaRPr>
          </a:p>
        </p:txBody>
      </p:sp>
      <p:sp>
        <p:nvSpPr>
          <p:cNvPr id="3" name="Subtitle 2"/>
          <p:cNvSpPr>
            <a:spLocks noGrp="1"/>
          </p:cNvSpPr>
          <p:nvPr>
            <p:ph type="subTitle" idx="1"/>
          </p:nvPr>
        </p:nvSpPr>
        <p:spPr>
          <a:xfrm>
            <a:off x="1562100" y="2606040"/>
            <a:ext cx="9070848" cy="2713306"/>
          </a:xfrm>
        </p:spPr>
        <p:txBody>
          <a:bodyPr>
            <a:normAutofit/>
          </a:bodyPr>
          <a:lstStyle/>
          <a:p>
            <a:r>
              <a:rPr lang="en-GB" sz="2000" dirty="0">
                <a:latin typeface="Comic Sans MS" panose="030F0702030302020204" pitchFamily="66" charset="0"/>
              </a:rPr>
              <a:t>In the past, we have always finished this meeting with a question and answer session. Over Zoom, that’s not ideal.  Hence, please feel free to get in touch (via email) should you want to ask anything privately that we have not covered.</a:t>
            </a:r>
          </a:p>
          <a:p>
            <a:endParaRPr lang="en-GB" sz="2000" dirty="0" smtClean="0">
              <a:latin typeface="Comic Sans MS" panose="030F0702030302020204" pitchFamily="66" charset="0"/>
            </a:endParaRPr>
          </a:p>
          <a:p>
            <a:endParaRPr lang="en-GB" sz="20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1130483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766237"/>
          </a:xfrm>
        </p:spPr>
        <p:txBody>
          <a:bodyPr/>
          <a:lstStyle/>
          <a:p>
            <a:r>
              <a:rPr lang="en-GB" sz="2800" dirty="0" smtClean="0">
                <a:latin typeface="Comic Sans MS" panose="030F0702030302020204" pitchFamily="66" charset="0"/>
              </a:rPr>
              <a:t>WHAT’S IT ALL ABOUT?</a:t>
            </a:r>
            <a:endParaRPr lang="en-GB" sz="2800" dirty="0">
              <a:latin typeface="Comic Sans MS" panose="030F0702030302020204" pitchFamily="66" charset="0"/>
            </a:endParaRPr>
          </a:p>
        </p:txBody>
      </p:sp>
      <p:sp>
        <p:nvSpPr>
          <p:cNvPr id="3" name="Subtitle 2"/>
          <p:cNvSpPr>
            <a:spLocks noGrp="1"/>
          </p:cNvSpPr>
          <p:nvPr>
            <p:ph type="subTitle" idx="1"/>
          </p:nvPr>
        </p:nvSpPr>
        <p:spPr>
          <a:xfrm>
            <a:off x="1562100" y="2857500"/>
            <a:ext cx="9070848" cy="2281763"/>
          </a:xfrm>
        </p:spPr>
        <p:txBody>
          <a:bodyPr>
            <a:normAutofit/>
          </a:bodyPr>
          <a:lstStyle/>
          <a:p>
            <a:r>
              <a:rPr lang="en-GB" sz="2000" dirty="0" smtClean="0">
                <a:latin typeface="Comic Sans MS" panose="030F0702030302020204" pitchFamily="66" charset="0"/>
              </a:rPr>
              <a:t>This is a short promotional film that’s aimed at parents to explain the benefits of PGL.</a:t>
            </a:r>
          </a:p>
          <a:p>
            <a:endParaRPr lang="en-GB" sz="2000" dirty="0">
              <a:latin typeface="Comic Sans MS" panose="030F0702030302020204" pitchFamily="66" charset="0"/>
            </a:endParaRPr>
          </a:p>
          <a:p>
            <a:endParaRPr lang="en-GB" sz="2000" dirty="0" smtClean="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spTree>
    <p:extLst>
      <p:ext uri="{BB962C8B-B14F-4D97-AF65-F5344CB8AC3E}">
        <p14:creationId xmlns:p14="http://schemas.microsoft.com/office/powerpoint/2010/main" val="1452092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iFZpuor-Fc"/>
          <p:cNvPicPr>
            <a:picLocks noRot="1" noChangeAspect="1"/>
          </p:cNvPicPr>
          <p:nvPr>
            <a:videoFile r:link="rId1"/>
          </p:nvPr>
        </p:nvPicPr>
        <p:blipFill>
          <a:blip r:embed="rId3"/>
          <a:stretch>
            <a:fillRect/>
          </a:stretch>
        </p:blipFill>
        <p:spPr>
          <a:xfrm>
            <a:off x="1629509" y="1307935"/>
            <a:ext cx="8930053" cy="4371896"/>
          </a:xfrm>
          <a:prstGeom prst="rect">
            <a:avLst/>
          </a:prstGeom>
        </p:spPr>
      </p:pic>
    </p:spTree>
    <p:extLst>
      <p:ext uri="{BB962C8B-B14F-4D97-AF65-F5344CB8AC3E}">
        <p14:creationId xmlns:p14="http://schemas.microsoft.com/office/powerpoint/2010/main" val="1591275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base"/>
            <a:r>
              <a:rPr lang="en-GB" sz="2200" dirty="0" err="1" smtClean="0">
                <a:latin typeface="Comic Sans MS" panose="030F0702030302020204" pitchFamily="66" charset="0"/>
              </a:rPr>
              <a:t>Bawdsey</a:t>
            </a:r>
            <a:r>
              <a:rPr lang="en-GB" sz="2200" dirty="0" smtClean="0">
                <a:latin typeface="Comic Sans MS" panose="030F0702030302020204" pitchFamily="66" charset="0"/>
              </a:rPr>
              <a:t> </a:t>
            </a:r>
            <a:r>
              <a:rPr lang="en-GB" sz="2200" dirty="0">
                <a:latin typeface="Comic Sans MS" panose="030F0702030302020204" pitchFamily="66" charset="0"/>
              </a:rPr>
              <a:t>Manor </a:t>
            </a:r>
            <a:r>
              <a:rPr lang="en-GB" sz="2200" dirty="0" smtClean="0">
                <a:latin typeface="Comic Sans MS" panose="030F0702030302020204" pitchFamily="66" charset="0"/>
              </a:rPr>
              <a:t>in Suffolk is </a:t>
            </a:r>
            <a:r>
              <a:rPr lang="en-GB" sz="2200" dirty="0">
                <a:latin typeface="Comic Sans MS" panose="030F0702030302020204" pitchFamily="66" charset="0"/>
              </a:rPr>
              <a:t>a very special place </a:t>
            </a:r>
            <a:r>
              <a:rPr lang="en-GB" sz="2200" dirty="0" smtClean="0">
                <a:latin typeface="Comic Sans MS" panose="030F0702030302020204" pitchFamily="66" charset="0"/>
              </a:rPr>
              <a:t>for children to visit. There's comfortable </a:t>
            </a:r>
            <a:r>
              <a:rPr lang="en-GB" sz="2200" dirty="0">
                <a:latin typeface="Comic Sans MS" panose="030F0702030302020204" pitchFamily="66" charset="0"/>
              </a:rPr>
              <a:t>accommodation, a range of thrilling adventure activities </a:t>
            </a:r>
            <a:r>
              <a:rPr lang="en-GB" sz="2200" dirty="0" smtClean="0">
                <a:latin typeface="Comic Sans MS" panose="030F0702030302020204" pitchFamily="66" charset="0"/>
              </a:rPr>
              <a:t>and </a:t>
            </a:r>
            <a:r>
              <a:rPr lang="en-GB" sz="2200" dirty="0">
                <a:latin typeface="Comic Sans MS" panose="030F0702030302020204" pitchFamily="66" charset="0"/>
              </a:rPr>
              <a:t>a fantastic on-centre team to support </a:t>
            </a:r>
            <a:r>
              <a:rPr lang="en-GB" sz="2200" dirty="0" smtClean="0">
                <a:latin typeface="Comic Sans MS" panose="030F0702030302020204" pitchFamily="66" charset="0"/>
              </a:rPr>
              <a:t>the children </a:t>
            </a:r>
            <a:r>
              <a:rPr lang="en-GB" sz="2200" dirty="0">
                <a:latin typeface="Comic Sans MS" panose="030F0702030302020204" pitchFamily="66" charset="0"/>
              </a:rPr>
              <a:t>throughout </a:t>
            </a:r>
            <a:r>
              <a:rPr lang="en-GB" sz="2200" dirty="0" smtClean="0">
                <a:latin typeface="Comic Sans MS" panose="030F0702030302020204" pitchFamily="66" charset="0"/>
              </a:rPr>
              <a:t>their </a:t>
            </a:r>
            <a:r>
              <a:rPr lang="en-GB" sz="2200" dirty="0">
                <a:latin typeface="Comic Sans MS" panose="030F0702030302020204" pitchFamily="66" charset="0"/>
              </a:rPr>
              <a:t>stay.</a:t>
            </a:r>
            <a:r>
              <a:rPr lang="en-GB" sz="1800" dirty="0"/>
              <a:t/>
            </a:r>
            <a:br>
              <a:rPr lang="en-GB" sz="1800" dirty="0"/>
            </a:br>
            <a:endParaRPr lang="en-GB" sz="1800" dirty="0"/>
          </a:p>
        </p:txBody>
      </p:sp>
      <p:pic>
        <p:nvPicPr>
          <p:cNvPr id="1026" name="Picture 2" descr="Bawdsey Manor Adventure Centre, Suffol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5071" y="2103438"/>
            <a:ext cx="7401857" cy="393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75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dirty="0" smtClean="0">
                <a:latin typeface="Comic Sans MS" panose="030F0702030302020204" pitchFamily="66" charset="0"/>
              </a:rPr>
              <a:t>With its panoramic views, it really is quite something. The centre is set in absolutely stunning grounds and best of all, it’s not too far away.</a:t>
            </a:r>
            <a:endParaRPr lang="en-GB" sz="2000" dirty="0">
              <a:latin typeface="Comic Sans MS" panose="030F0702030302020204" pitchFamily="66" charset="0"/>
            </a:endParaRPr>
          </a:p>
        </p:txBody>
      </p:sp>
      <p:pic>
        <p:nvPicPr>
          <p:cNvPr id="4098" name="Picture 2" descr="https://www.pgl.co.uk/Files/Files/Schools/Primary%20Schools/Centre%20Gallery/Bawdsey%20Manor/PS-G-Bawdsey-Manor-with-beach.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66800" y="2512612"/>
            <a:ext cx="4981495" cy="28020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pgl.co.uk/Files/Files/Schools/Primary%20Schools/Centre%20Gallery/Bawdsey%20Manor/PS-G-Centre-Bawdsey-Manor-Coast-Primary-School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43706" y="2512613"/>
            <a:ext cx="4981494" cy="280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52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000" dirty="0" err="1" smtClean="0">
                <a:latin typeface="Comic Sans MS" panose="030F0702030302020204" pitchFamily="66" charset="0"/>
              </a:rPr>
              <a:t>Bawdsey</a:t>
            </a:r>
            <a:r>
              <a:rPr lang="en-GB" sz="2000" dirty="0" smtClean="0">
                <a:latin typeface="Comic Sans MS" panose="030F0702030302020204" pitchFamily="66" charset="0"/>
              </a:rPr>
              <a:t> Manor is just under two hours drive away. It is a former boarding school and RAF base that was developed into an exciting adventure centre relatively recently. We visited it for the first time in 2019 after many, many, many years of travelling all the way to Shropshire with Year 6 children for a similar experience. </a:t>
            </a:r>
            <a:r>
              <a:rPr lang="en-GB" sz="1600" dirty="0"/>
              <a:t/>
            </a:r>
            <a:br>
              <a:rPr lang="en-GB" sz="1600" dirty="0"/>
            </a:br>
            <a:endParaRPr lang="en-GB" sz="1600" dirty="0">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363529" y="2103438"/>
            <a:ext cx="7464941" cy="3932237"/>
          </a:xfrm>
          <a:prstGeom prst="rect">
            <a:avLst/>
          </a:prstGeom>
        </p:spPr>
      </p:pic>
    </p:spTree>
    <p:extLst>
      <p:ext uri="{BB962C8B-B14F-4D97-AF65-F5344CB8AC3E}">
        <p14:creationId xmlns:p14="http://schemas.microsoft.com/office/powerpoint/2010/main" val="302535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1749217"/>
          </a:xfrm>
        </p:spPr>
        <p:txBody>
          <a:bodyPr/>
          <a:lstStyle/>
          <a:p>
            <a:r>
              <a:rPr lang="en-GB" sz="2800" dirty="0" smtClean="0">
                <a:latin typeface="Comic Sans MS" panose="030F0702030302020204" pitchFamily="66" charset="0"/>
              </a:rPr>
              <a:t>Accommodation</a:t>
            </a:r>
            <a:r>
              <a:rPr lang="en-GB" sz="4800" dirty="0" smtClean="0">
                <a:latin typeface="Comic Sans MS" panose="030F0702030302020204" pitchFamily="66" charset="0"/>
              </a:rPr>
              <a:t/>
            </a:r>
            <a:br>
              <a:rPr lang="en-GB" sz="4800" dirty="0" smtClean="0">
                <a:latin typeface="Comic Sans MS" panose="030F0702030302020204" pitchFamily="66" charset="0"/>
              </a:rPr>
            </a:br>
            <a:endParaRPr lang="en-GB" sz="4800" dirty="0">
              <a:latin typeface="Comic Sans MS" panose="030F0702030302020204" pitchFamily="66" charset="0"/>
            </a:endParaRPr>
          </a:p>
        </p:txBody>
      </p:sp>
      <p:sp>
        <p:nvSpPr>
          <p:cNvPr id="3" name="Subtitle 2"/>
          <p:cNvSpPr>
            <a:spLocks noGrp="1"/>
          </p:cNvSpPr>
          <p:nvPr>
            <p:ph type="subTitle" idx="1"/>
          </p:nvPr>
        </p:nvSpPr>
        <p:spPr>
          <a:xfrm>
            <a:off x="1562100" y="2987040"/>
            <a:ext cx="9070848" cy="2367280"/>
          </a:xfrm>
        </p:spPr>
        <p:txBody>
          <a:bodyPr>
            <a:normAutofit/>
          </a:bodyPr>
          <a:lstStyle/>
          <a:p>
            <a:pPr fontAlgn="base"/>
            <a:r>
              <a:rPr lang="en-GB" sz="2000" dirty="0">
                <a:latin typeface="Comic Sans MS" panose="030F0702030302020204" pitchFamily="66" charset="0"/>
              </a:rPr>
              <a:t>The centre can accommodate up to 550 guests and employs over 110 staff</a:t>
            </a:r>
            <a:r>
              <a:rPr lang="en-GB" sz="2000" dirty="0" smtClean="0">
                <a:latin typeface="Comic Sans MS" panose="030F0702030302020204" pitchFamily="66" charset="0"/>
              </a:rPr>
              <a:t>. </a:t>
            </a:r>
          </a:p>
          <a:p>
            <a:pPr fontAlgn="base"/>
            <a:endParaRPr lang="en-GB" sz="2000" dirty="0">
              <a:latin typeface="Comic Sans MS" panose="030F0702030302020204" pitchFamily="66" charset="0"/>
            </a:endParaRPr>
          </a:p>
          <a:p>
            <a:pPr fontAlgn="base"/>
            <a:r>
              <a:rPr lang="en-GB" sz="2000" dirty="0" smtClean="0">
                <a:latin typeface="Comic Sans MS" panose="030F0702030302020204" pitchFamily="66" charset="0"/>
              </a:rPr>
              <a:t>Although there is the option of staying in the Manor House or accommodation blocks in dormitory-style rooms, we choose to stay in the </a:t>
            </a:r>
            <a:r>
              <a:rPr lang="en-GB" sz="2000" dirty="0">
                <a:latin typeface="Comic Sans MS" panose="030F0702030302020204" pitchFamily="66" charset="0"/>
              </a:rPr>
              <a:t>t</a:t>
            </a:r>
            <a:r>
              <a:rPr lang="en-GB" sz="2000" dirty="0" smtClean="0">
                <a:latin typeface="Comic Sans MS" panose="030F0702030302020204" pitchFamily="66" charset="0"/>
              </a:rPr>
              <a:t>ent </a:t>
            </a:r>
            <a:r>
              <a:rPr lang="en-GB" sz="2000" dirty="0">
                <a:latin typeface="Comic Sans MS" panose="030F0702030302020204" pitchFamily="66" charset="0"/>
              </a:rPr>
              <a:t>v</a:t>
            </a:r>
            <a:r>
              <a:rPr lang="en-GB" sz="2000" dirty="0" smtClean="0">
                <a:latin typeface="Comic Sans MS" panose="030F0702030302020204" pitchFamily="66" charset="0"/>
              </a:rPr>
              <a:t>illage. We stay in </a:t>
            </a:r>
            <a:r>
              <a:rPr lang="en-GB" sz="2000" dirty="0">
                <a:latin typeface="Comic Sans MS" panose="030F0702030302020204" pitchFamily="66" charset="0"/>
              </a:rPr>
              <a:t>c</a:t>
            </a:r>
            <a:r>
              <a:rPr lang="en-GB" sz="2000" dirty="0" smtClean="0">
                <a:latin typeface="Comic Sans MS" panose="030F0702030302020204" pitchFamily="66" charset="0"/>
              </a:rPr>
              <a:t>halet-style </a:t>
            </a:r>
            <a:r>
              <a:rPr lang="en-GB" sz="2000" dirty="0">
                <a:latin typeface="Comic Sans MS" panose="030F0702030302020204" pitchFamily="66" charset="0"/>
              </a:rPr>
              <a:t>tents </a:t>
            </a:r>
            <a:r>
              <a:rPr lang="en-GB" sz="2000" dirty="0" smtClean="0">
                <a:latin typeface="Comic Sans MS" panose="030F0702030302020204" pitchFamily="66" charset="0"/>
              </a:rPr>
              <a:t>that you </a:t>
            </a:r>
            <a:r>
              <a:rPr lang="en-GB" sz="2000" dirty="0">
                <a:latin typeface="Comic Sans MS" panose="030F0702030302020204" pitchFamily="66" charset="0"/>
              </a:rPr>
              <a:t>can stand up </a:t>
            </a:r>
            <a:r>
              <a:rPr lang="en-GB" sz="2000" dirty="0" smtClean="0">
                <a:latin typeface="Comic Sans MS" panose="030F0702030302020204" pitchFamily="66" charset="0"/>
              </a:rPr>
              <a:t>in. Plus, they have </a:t>
            </a:r>
            <a:r>
              <a:rPr lang="en-GB" sz="2000" dirty="0">
                <a:latin typeface="Comic Sans MS" panose="030F0702030302020204" pitchFamily="66" charset="0"/>
              </a:rPr>
              <a:t>proper beds</a:t>
            </a:r>
            <a:r>
              <a:rPr lang="en-GB" sz="2000" dirty="0" smtClean="0">
                <a:latin typeface="Comic Sans MS" panose="030F0702030302020204" pitchFamily="66" charset="0"/>
              </a:rPr>
              <a:t>!</a:t>
            </a:r>
          </a:p>
          <a:p>
            <a:pPr fontAlgn="base"/>
            <a:endParaRPr lang="en-GB" dirty="0">
              <a:latin typeface="Comic Sans MS" panose="030F0702030302020204" pitchFamily="66" charset="0"/>
            </a:endParaRPr>
          </a:p>
        </p:txBody>
      </p:sp>
    </p:spTree>
    <p:extLst>
      <p:ext uri="{BB962C8B-B14F-4D97-AF65-F5344CB8AC3E}">
        <p14:creationId xmlns:p14="http://schemas.microsoft.com/office/powerpoint/2010/main" val="919138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pgl.co.uk/Files/Files/Schools/Primary%20Schools/Centre%20Gallery/Bawdsey%20Manor/PS-G-Centre-Bawdsey-accommodation-tents-for-Primary-Sch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 y="708659"/>
            <a:ext cx="10835640" cy="550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4287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290</TotalTime>
  <Words>939</Words>
  <Application>Microsoft Office PowerPoint</Application>
  <PresentationFormat>Widescreen</PresentationFormat>
  <Paragraphs>55</Paragraphs>
  <Slides>28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Comic Sans MS</vt:lpstr>
      <vt:lpstr>Savon</vt:lpstr>
      <vt:lpstr>Year 6 pgl trip to bawdsey manor</vt:lpstr>
      <vt:lpstr>Welcome </vt:lpstr>
      <vt:lpstr>WHAT’S IT ALL ABOUT?</vt:lpstr>
      <vt:lpstr>PowerPoint Presentation</vt:lpstr>
      <vt:lpstr>Bawdsey Manor in Suffolk is a very special place for children to visit. There's comfortable accommodation, a range of thrilling adventure activities and a fantastic on-centre team to support the children throughout their stay. </vt:lpstr>
      <vt:lpstr>With its panoramic views, it really is quite something. The centre is set in absolutely stunning grounds and best of all, it’s not too far away.</vt:lpstr>
      <vt:lpstr>Bawdsey Manor is just under two hours drive away. It is a former boarding school and RAF base that was developed into an exciting adventure centre relatively recently. We visited it for the first time in 2019 after many, many, many years of travelling all the way to Shropshire with Year 6 children for a similar experience.  </vt:lpstr>
      <vt:lpstr>Accommodation </vt:lpstr>
      <vt:lpstr>PowerPoint Presentation</vt:lpstr>
      <vt:lpstr>ACCOMMODATION</vt:lpstr>
      <vt:lpstr>ACCOMMODATION</vt:lpstr>
      <vt:lpstr>Although facilities are basic, they are clean and they do the job. Our school will be designated a shower block to use for the week. There are a number of toilet blocks around the centre. The children will very quickly get to know their way around.</vt:lpstr>
      <vt:lpstr>MEAL TIMES AT PGL</vt:lpstr>
      <vt:lpstr>What’s on the menu?</vt:lpstr>
      <vt:lpstr>What’s on the menu?</vt:lpstr>
      <vt:lpstr>Meal Times at PGL</vt:lpstr>
      <vt:lpstr>PowerPoint Presentation</vt:lpstr>
      <vt:lpstr>ACTIVITIES</vt:lpstr>
      <vt:lpstr>ACTIVITIES</vt:lpstr>
      <vt:lpstr>ACTIVITIES</vt:lpstr>
      <vt:lpstr>PowerPoint Presentation</vt:lpstr>
      <vt:lpstr>PowerPoint Presentation</vt:lpstr>
      <vt:lpstr>PowerPoint Presentation</vt:lpstr>
      <vt:lpstr>PowerPoint Presentation</vt:lpstr>
      <vt:lpstr>PowerPoint Presentation</vt:lpstr>
      <vt:lpstr>PowerPoint Presentation</vt:lpstr>
      <vt:lpstr>Thank you for listening….</vt:lpstr>
      <vt:lpstr>(continued)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pgl trip to bawdsey manor</dc:title>
  <dc:creator>Laura Judd</dc:creator>
  <cp:lastModifiedBy>Laura Judd</cp:lastModifiedBy>
  <cp:revision>27</cp:revision>
  <dcterms:created xsi:type="dcterms:W3CDTF">2022-02-15T14:33:06Z</dcterms:created>
  <dcterms:modified xsi:type="dcterms:W3CDTF">2022-03-03T15:42:25Z</dcterms:modified>
</cp:coreProperties>
</file>