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EA"/>
    <a:srgbClr val="9D9CCD"/>
    <a:srgbClr val="4A3682"/>
    <a:srgbClr val="A7D171"/>
    <a:srgbClr val="40B1E5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315" y="8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59D235-5505-47D9-A311-4095746199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86D49-7668-40BC-AA32-729AADE414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94865B-7502-4B3D-B8EA-A6C3AD552626}" type="datetimeFigureOut">
              <a:rPr lang="en-GB"/>
              <a:pPr>
                <a:defRPr/>
              </a:pPr>
              <a:t>23/10/2020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AC9E6-DDF5-4DF0-837B-C2A909047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84311-6E80-44D0-9E87-5327880E2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F0F2C5D-71DD-4A39-B183-A7882A0E90B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EC50C2-91CF-4050-9AF7-7ADE72BFCC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50A5C-869E-458C-A362-1892C589AE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D1A3A6-7CFA-4F62-96B3-2A42DF6D6EAA}" type="datetimeFigureOut">
              <a:rPr lang="en-GB"/>
              <a:pPr>
                <a:defRPr/>
              </a:pPr>
              <a:t>23/10/2020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58D942-6757-44D7-90C7-A7BE6187FA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A9F9ED-A275-4553-A572-04769208E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56E67-C087-4B36-A50E-938990C40F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F234A-BEC5-416D-98E6-E2D027C4B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74AAD16-771A-4986-81B2-D88660A2E9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nglish-medium-schools-welsh-primary-resources/welsh-celebrations-welsh-primary-resources/bonfire-night-welsh-celebrations-foundation-phase-english-medium-schools-wales-cymru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nglish-medium-schools-welsh-primary-resources/welsh-celebrations-welsh-primary-resources/bonfire-night-welsh-celebrations-foundation-phase-english-medium-schools-wales-cymru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id="{8D3B0B43-80F2-438E-BC63-D810E4971D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21BE0973-DDE4-4D0D-81B5-5100F6437A03}"/>
              </a:ext>
            </a:extLst>
          </p:cNvPr>
          <p:cNvSpPr/>
          <p:nvPr userDrawn="1"/>
        </p:nvSpPr>
        <p:spPr>
          <a:xfrm>
            <a:off x="4137025" y="5562600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9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22328B8-6C4D-4D9D-86A2-588A3BD0746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58B8626-8855-473F-BBEE-077B436E1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6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9FC54A7-BFAD-46FE-ACAB-2B7154EAF1F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49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49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id="{ABBDAEDF-5B71-4323-8653-99F9720267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5002A6DB-677F-48B7-AE06-B9E455560D5A}"/>
              </a:ext>
            </a:extLst>
          </p:cNvPr>
          <p:cNvSpPr/>
          <p:nvPr userDrawn="1"/>
        </p:nvSpPr>
        <p:spPr>
          <a:xfrm>
            <a:off x="4137025" y="3152775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3BF5903-F04B-4416-8086-C8E6CB0D5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DEDF2B-BCB9-4461-872F-CE3A506A9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51E3E7-0B66-4E99-BA1A-2604EE41D70D}"/>
              </a:ext>
            </a:extLst>
          </p:cNvPr>
          <p:cNvSpPr/>
          <p:nvPr/>
        </p:nvSpPr>
        <p:spPr>
          <a:xfrm>
            <a:off x="1195388" y="3706813"/>
            <a:ext cx="6743700" cy="2309812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5EFCF176-4A36-4799-BC51-B4005794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What is Bonfire Night?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46CBB-16B2-4D34-9A51-A790A8EF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/>
              <a:t>Bonfire Night is celebrated on the 5th November of every year.</a:t>
            </a:r>
          </a:p>
          <a:p>
            <a:pPr eaLnBrk="1" hangingPunct="1">
              <a:lnSpc>
                <a:spcPct val="120000"/>
              </a:lnSpc>
            </a:pPr>
            <a:endParaRPr lang="en-GB" altLang="en-US"/>
          </a:p>
          <a:p>
            <a:pPr eaLnBrk="1" hangingPunct="1">
              <a:lnSpc>
                <a:spcPct val="120000"/>
              </a:lnSpc>
            </a:pPr>
            <a:r>
              <a:rPr lang="en-GB" altLang="en-US"/>
              <a:t>We celebrate it because in 1605, a man called Guy Fawkes and his friends from York decided to try and blow up the English government, along with King James I.</a:t>
            </a:r>
          </a:p>
        </p:txBody>
      </p:sp>
      <p:pic>
        <p:nvPicPr>
          <p:cNvPr id="8197" name="Picture 9">
            <a:extLst>
              <a:ext uri="{FF2B5EF4-FFF2-40B4-BE49-F238E27FC236}">
                <a16:creationId xmlns:a16="http://schemas.microsoft.com/office/drawing/2014/main" id="{7AFD2303-A7F5-427B-A64D-BD0C1279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8"/>
          <a:stretch>
            <a:fillRect/>
          </a:stretch>
        </p:blipFill>
        <p:spPr bwMode="auto">
          <a:xfrm>
            <a:off x="1860550" y="3429000"/>
            <a:ext cx="541337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ED46B2F-EFAB-4E4F-A0AB-15BA59BC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Why Celebrate?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58A03-5A78-4CFF-9851-54245D77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/>
              <a:t>King James wanted to celebrate the fact that he had lived through such a treacherous plot and therefore ordered that November 5th should be an official celebration for everyone in Great Britain!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6CE728-53D7-4362-B446-5D2F5635569A}"/>
              </a:ext>
            </a:extLst>
          </p:cNvPr>
          <p:cNvSpPr/>
          <p:nvPr/>
        </p:nvSpPr>
        <p:spPr>
          <a:xfrm>
            <a:off x="755650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A56BAA31-24CA-4AB3-B7D5-B20417D4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3"/>
          <a:stretch>
            <a:fillRect/>
          </a:stretch>
        </p:blipFill>
        <p:spPr bwMode="auto">
          <a:xfrm>
            <a:off x="1023938" y="2765425"/>
            <a:ext cx="27178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24155D-9B6C-45D5-A03F-4D5156B4C881}"/>
              </a:ext>
            </a:extLst>
          </p:cNvPr>
          <p:cNvGrpSpPr>
            <a:grpSpLocks/>
          </p:cNvGrpSpPr>
          <p:nvPr/>
        </p:nvGrpSpPr>
        <p:grpSpPr bwMode="auto">
          <a:xfrm>
            <a:off x="4195763" y="3003550"/>
            <a:ext cx="2844800" cy="2190750"/>
            <a:chOff x="4196519" y="3004259"/>
            <a:chExt cx="2844731" cy="2190521"/>
          </a:xfrm>
        </p:grpSpPr>
        <p:pic>
          <p:nvPicPr>
            <p:cNvPr id="9223" name="Picture 7">
              <a:extLst>
                <a:ext uri="{FF2B5EF4-FFF2-40B4-BE49-F238E27FC236}">
                  <a16:creationId xmlns:a16="http://schemas.microsoft.com/office/drawing/2014/main" id="{899887D4-FD9C-4E23-8247-D4DC6461A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519" y="3004259"/>
              <a:ext cx="2844731" cy="2190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Box 8">
              <a:extLst>
                <a:ext uri="{FF2B5EF4-FFF2-40B4-BE49-F238E27FC236}">
                  <a16:creationId xmlns:a16="http://schemas.microsoft.com/office/drawing/2014/main" id="{BBF9FB4D-1093-4293-A97D-AFC23ED79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6048" y="3429000"/>
              <a:ext cx="21987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How do you celebrate Bonfire Night?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FDA96ED-381C-4F50-8D23-96A0A445D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BFDE2-635C-4A97-8CBF-30146B059833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4CCEC5-0E9E-45A7-91FF-7E494C2605DF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5D0031-F9D4-4016-8B08-7E83E17A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387475"/>
            <a:ext cx="219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Fireworks!</a:t>
            </a:r>
          </a:p>
        </p:txBody>
      </p:sp>
      <p:pic>
        <p:nvPicPr>
          <p:cNvPr id="10246" name="Picture 21">
            <a:extLst>
              <a:ext uri="{FF2B5EF4-FFF2-40B4-BE49-F238E27FC236}">
                <a16:creationId xmlns:a16="http://schemas.microsoft.com/office/drawing/2014/main" id="{5677F61B-1B44-4568-8D95-51B9B6B0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9"/>
          <a:stretch>
            <a:fillRect/>
          </a:stretch>
        </p:blipFill>
        <p:spPr bwMode="auto">
          <a:xfrm>
            <a:off x="5570538" y="2933700"/>
            <a:ext cx="23812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5">
            <a:extLst>
              <a:ext uri="{FF2B5EF4-FFF2-40B4-BE49-F238E27FC236}">
                <a16:creationId xmlns:a16="http://schemas.microsoft.com/office/drawing/2014/main" id="{2DD2BF1B-BFFA-4D05-A62B-F5AFB7B8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08213"/>
            <a:ext cx="321468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7">
            <a:extLst>
              <a:ext uri="{FF2B5EF4-FFF2-40B4-BE49-F238E27FC236}">
                <a16:creationId xmlns:a16="http://schemas.microsoft.com/office/drawing/2014/main" id="{35089DE6-4344-49F1-835E-095C3FD6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933700"/>
            <a:ext cx="13112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9">
            <a:extLst>
              <a:ext uri="{FF2B5EF4-FFF2-40B4-BE49-F238E27FC236}">
                <a16:creationId xmlns:a16="http://schemas.microsoft.com/office/drawing/2014/main" id="{CC55E95A-13FB-4E4F-B622-FEF97718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95625"/>
            <a:ext cx="413385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FC32C24-6E83-41E7-94DF-2D5618D9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1C8078-FB3C-49CA-A0FF-10B829A77229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174172-FA6A-4258-9130-72DFB71D05C7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9CA89-EED5-41AE-A00D-832FC9D13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397001"/>
            <a:ext cx="219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 dirty="0"/>
              <a:t>A bonfire!</a:t>
            </a:r>
          </a:p>
        </p:txBody>
      </p:sp>
      <p:pic>
        <p:nvPicPr>
          <p:cNvPr id="11271" name="Picture 4">
            <a:extLst>
              <a:ext uri="{FF2B5EF4-FFF2-40B4-BE49-F238E27FC236}">
                <a16:creationId xmlns:a16="http://schemas.microsoft.com/office/drawing/2014/main" id="{68C55A91-9F78-43D3-BD90-2A0CE239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2"/>
          <a:stretch>
            <a:fillRect/>
          </a:stretch>
        </p:blipFill>
        <p:spPr bwMode="auto">
          <a:xfrm>
            <a:off x="5616575" y="2933700"/>
            <a:ext cx="22891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4B486-E8D1-45AA-9EAF-EF8DA3CDD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8" y="2353517"/>
            <a:ext cx="4162425" cy="304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D1E1B1E-5716-4CEB-9A91-305D9030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B7B92C-B86E-4212-98D2-C21935C51481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BBDAB0-C0C2-4977-AA94-1C0BC2F4583D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8819AB-4C11-4C9E-9BDA-8CDC26E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282700"/>
            <a:ext cx="2198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Using sparklers!</a:t>
            </a:r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id="{8C0B7A33-41D9-4475-820E-AF0863D87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6"/>
          <a:stretch>
            <a:fillRect/>
          </a:stretch>
        </p:blipFill>
        <p:spPr bwMode="auto">
          <a:xfrm>
            <a:off x="442913" y="1500188"/>
            <a:ext cx="3856037" cy="961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>
            <a:extLst>
              <a:ext uri="{FF2B5EF4-FFF2-40B4-BE49-F238E27FC236}">
                <a16:creationId xmlns:a16="http://schemas.microsoft.com/office/drawing/2014/main" id="{3704BA05-F8E9-4F84-9127-00D6771B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43"/>
          <a:stretch>
            <a:fillRect/>
          </a:stretch>
        </p:blipFill>
        <p:spPr bwMode="auto">
          <a:xfrm>
            <a:off x="5334000" y="2824163"/>
            <a:ext cx="28543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615CAB-C6E6-4016-B773-D1A81DD2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65B448-AF26-4B0F-9A03-BE85FB3E37FF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5D3504-1731-499D-BEA7-1F4BABA4BFB0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55444-0AEE-43D6-AD92-0E196CE54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88" y="855663"/>
            <a:ext cx="27257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Eating toffee apples, jacket potatoes and bonfire toffee!</a:t>
            </a:r>
          </a:p>
        </p:txBody>
      </p:sp>
      <p:grpSp>
        <p:nvGrpSpPr>
          <p:cNvPr id="13318" name="Group 6">
            <a:extLst>
              <a:ext uri="{FF2B5EF4-FFF2-40B4-BE49-F238E27FC236}">
                <a16:creationId xmlns:a16="http://schemas.microsoft.com/office/drawing/2014/main" id="{BDE37B50-EE8A-4183-855B-F5A8AF53F526}"/>
              </a:ext>
            </a:extLst>
          </p:cNvPr>
          <p:cNvGrpSpPr>
            <a:grpSpLocks/>
          </p:cNvGrpSpPr>
          <p:nvPr/>
        </p:nvGrpSpPr>
        <p:grpSpPr bwMode="auto">
          <a:xfrm>
            <a:off x="3001963" y="3049588"/>
            <a:ext cx="6307137" cy="3362325"/>
            <a:chOff x="0" y="3558144"/>
            <a:chExt cx="6306498" cy="336305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0EC3461-4B5F-4612-AA44-FF407B274286}"/>
                </a:ext>
              </a:extLst>
            </p:cNvPr>
            <p:cNvSpPr/>
            <p:nvPr/>
          </p:nvSpPr>
          <p:spPr>
            <a:xfrm>
              <a:off x="2665142" y="4682339"/>
              <a:ext cx="1112725" cy="6033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3" name="Picture 2">
              <a:extLst>
                <a:ext uri="{FF2B5EF4-FFF2-40B4-BE49-F238E27FC236}">
                  <a16:creationId xmlns:a16="http://schemas.microsoft.com/office/drawing/2014/main" id="{2DA74450-C377-4F84-8236-F4BE2BFE2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790"/>
            <a:stretch>
              <a:fillRect/>
            </a:stretch>
          </p:blipFill>
          <p:spPr bwMode="auto">
            <a:xfrm>
              <a:off x="0" y="3558144"/>
              <a:ext cx="6306498" cy="336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9" name="Picture 8">
            <a:extLst>
              <a:ext uri="{FF2B5EF4-FFF2-40B4-BE49-F238E27FC236}">
                <a16:creationId xmlns:a16="http://schemas.microsoft.com/office/drawing/2014/main" id="{0905690C-56F4-43F9-B262-6F46FDE9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044700"/>
            <a:ext cx="15938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>
            <a:extLst>
              <a:ext uri="{FF2B5EF4-FFF2-40B4-BE49-F238E27FC236}">
                <a16:creationId xmlns:a16="http://schemas.microsoft.com/office/drawing/2014/main" id="{C5EFF223-B633-497C-8D87-26B2EA3B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2892425"/>
            <a:ext cx="27066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>
            <a:extLst>
              <a:ext uri="{FF2B5EF4-FFF2-40B4-BE49-F238E27FC236}">
                <a16:creationId xmlns:a16="http://schemas.microsoft.com/office/drawing/2014/main" id="{58115930-F75B-4156-A6FC-F9DC51CA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244975"/>
            <a:ext cx="161448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23AF223-8D9F-45F0-8B24-1930108F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How to Remember…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627890-6CD7-445D-A369-523E148F2E64}"/>
              </a:ext>
            </a:extLst>
          </p:cNvPr>
          <p:cNvSpPr/>
          <p:nvPr/>
        </p:nvSpPr>
        <p:spPr>
          <a:xfrm>
            <a:off x="755650" y="1514475"/>
            <a:ext cx="7632700" cy="2460625"/>
          </a:xfrm>
          <a:prstGeom prst="roundRect">
            <a:avLst/>
          </a:prstGeom>
          <a:solidFill>
            <a:srgbClr val="D6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Remember, remember the fifth of November,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Gunpowder treason and plot,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I know of no reason,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Why gunpowder treason,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Should ever be forgot!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11AE815B-637B-4F36-8AB5-18846811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879725"/>
            <a:ext cx="78994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63BBEF8-17D6-41E5-9DBD-D2BE9E13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Happy Bonfire Night!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D87DE-D981-4970-987F-528713C1C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81" t="1" r="1001" b="20457"/>
          <a:stretch/>
        </p:blipFill>
        <p:spPr>
          <a:xfrm>
            <a:off x="762000" y="1473201"/>
            <a:ext cx="7626350" cy="4394199"/>
          </a:xfrm>
          <a:prstGeom prst="round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ED4DDB-A4DC-4B66-AECD-058CC8688B04}"/>
              </a:ext>
            </a:extLst>
          </p:cNvPr>
          <p:cNvGrpSpPr>
            <a:grpSpLocks/>
          </p:cNvGrpSpPr>
          <p:nvPr/>
        </p:nvGrpSpPr>
        <p:grpSpPr bwMode="auto">
          <a:xfrm>
            <a:off x="473075" y="2908300"/>
            <a:ext cx="8220075" cy="3502025"/>
            <a:chOff x="473077" y="2908706"/>
            <a:chExt cx="8220075" cy="3501610"/>
          </a:xfrm>
        </p:grpSpPr>
        <p:pic>
          <p:nvPicPr>
            <p:cNvPr id="15365" name="Picture 7">
              <a:extLst>
                <a:ext uri="{FF2B5EF4-FFF2-40B4-BE49-F238E27FC236}">
                  <a16:creationId xmlns:a16="http://schemas.microsoft.com/office/drawing/2014/main" id="{B549072E-788F-4417-BBF9-4D9A94838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29"/>
            <a:stretch>
              <a:fillRect/>
            </a:stretch>
          </p:blipFill>
          <p:spPr bwMode="auto">
            <a:xfrm>
              <a:off x="473077" y="2908706"/>
              <a:ext cx="2381127" cy="35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9">
              <a:extLst>
                <a:ext uri="{FF2B5EF4-FFF2-40B4-BE49-F238E27FC236}">
                  <a16:creationId xmlns:a16="http://schemas.microsoft.com/office/drawing/2014/main" id="{AD813C36-7D62-4625-AEE0-F2C95333F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62"/>
            <a:stretch>
              <a:fillRect/>
            </a:stretch>
          </p:blipFill>
          <p:spPr bwMode="auto">
            <a:xfrm>
              <a:off x="2473631" y="2947452"/>
              <a:ext cx="2290170" cy="346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14">
              <a:extLst>
                <a:ext uri="{FF2B5EF4-FFF2-40B4-BE49-F238E27FC236}">
                  <a16:creationId xmlns:a16="http://schemas.microsoft.com/office/drawing/2014/main" id="{E26C012F-F9B3-4FF4-8C7D-9FCB5D455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0174" y="3518201"/>
              <a:ext cx="4782978" cy="2892115"/>
              <a:chOff x="18464" y="3558143"/>
              <a:chExt cx="5561822" cy="3363057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4F0C1F4-18AC-46F4-9781-D5475B624C92}"/>
                  </a:ext>
                </a:extLst>
              </p:cNvPr>
              <p:cNvSpPr/>
              <p:nvPr/>
            </p:nvSpPr>
            <p:spPr>
              <a:xfrm>
                <a:off x="3139870" y="4695184"/>
                <a:ext cx="1113140" cy="6054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E8A9F4C-C20D-44B1-A51C-DA9DD70791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-3729" t="-2430" r="15537" b="56221"/>
              <a:stretch/>
            </p:blipFill>
            <p:spPr>
              <a:xfrm>
                <a:off x="18464" y="3558143"/>
                <a:ext cx="5561822" cy="3363057"/>
              </a:xfrm>
              <a:prstGeom prst="roundRect">
                <a:avLst>
                  <a:gd name="adj" fmla="val 5631"/>
                </a:avLst>
              </a:prstGeom>
            </p:spPr>
          </p:pic>
        </p:grpSp>
        <p:pic>
          <p:nvPicPr>
            <p:cNvPr id="15368" name="Picture 11">
              <a:extLst>
                <a:ext uri="{FF2B5EF4-FFF2-40B4-BE49-F238E27FC236}">
                  <a16:creationId xmlns:a16="http://schemas.microsoft.com/office/drawing/2014/main" id="{A83055FF-7139-4E45-8D9B-E89FEE7A4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43"/>
            <a:stretch>
              <a:fillRect/>
            </a:stretch>
          </p:blipFill>
          <p:spPr bwMode="auto">
            <a:xfrm>
              <a:off x="3968348" y="3254097"/>
              <a:ext cx="2507084" cy="315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61</TotalTime>
  <Words>163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Calibri</vt:lpstr>
      <vt:lpstr>Arial</vt:lpstr>
      <vt:lpstr>Office Theme</vt:lpstr>
      <vt:lpstr>PowerPoint Presentation</vt:lpstr>
      <vt:lpstr>What is Bonfire Night?</vt:lpstr>
      <vt:lpstr>Why Celebrate?</vt:lpstr>
      <vt:lpstr>PowerPoint Presentation</vt:lpstr>
      <vt:lpstr>PowerPoint Presentation</vt:lpstr>
      <vt:lpstr>PowerPoint Presentation</vt:lpstr>
      <vt:lpstr>PowerPoint Presentation</vt:lpstr>
      <vt:lpstr>How to Remember…</vt:lpstr>
      <vt:lpstr>Happy Bonfire Night!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Smith;Twinkl</dc:creator>
  <cp:lastModifiedBy>Loretta Peck</cp:lastModifiedBy>
  <cp:revision>10</cp:revision>
  <dcterms:created xsi:type="dcterms:W3CDTF">2020-09-16T14:36:06Z</dcterms:created>
  <dcterms:modified xsi:type="dcterms:W3CDTF">2020-10-23T15:35:44Z</dcterms:modified>
</cp:coreProperties>
</file>