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71" r:id="rId4"/>
    <p:sldId id="272" r:id="rId5"/>
    <p:sldId id="276" r:id="rId6"/>
    <p:sldId id="278" r:id="rId7"/>
    <p:sldId id="273" r:id="rId8"/>
    <p:sldId id="267" r:id="rId9"/>
  </p:sldIdLst>
  <p:sldSz cx="9144000" cy="6858000" type="screen4x3"/>
  <p:notesSz cx="6858000" cy="9144000"/>
  <p:embeddedFontLst>
    <p:embeddedFont>
      <p:font typeface="Sassoon Infant Rg" panose="02000503030000020003" charset="0"/>
      <p:regular r:id="rId12"/>
      <p:bold r:id="rId13"/>
    </p:embeddedFont>
    <p:embeddedFont>
      <p:font typeface="Twinkl SemiBold" charset="0"/>
      <p:regular r:id="rId14"/>
      <p:bold r:id="rId15"/>
    </p:embeddedFont>
    <p:embeddedFont>
      <p:font typeface="Twinkl" panose="020B060402020202020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41"/>
    <a:srgbClr val="003E15"/>
    <a:srgbClr val="DE1E5A"/>
    <a:srgbClr val="18A0DB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48" y="77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E45F5D-7E31-45C9-B8C6-F7BCDB91549F}" type="datetimeFigureOut">
              <a:rPr lang="en-GB"/>
              <a:pPr>
                <a:defRPr/>
              </a:pPr>
              <a:t>09/10/2020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8255A4E-7A8D-4FDA-B51D-E05C1B095AF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89D5AE-D4BA-46DF-AD08-F8991C20B84A}" type="datetimeFigureOut">
              <a:rPr lang="en-GB"/>
              <a:pPr>
                <a:defRPr/>
              </a:pPr>
              <a:t>09/10/2020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0F477FE-CA2E-47C2-88F2-A3F1EF50261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50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64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19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863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36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writing/ks2-non-fiction/ks2-newspaper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winkl.co.uk/resource/t2-e-2283-making-a-tv-or-radio-news-report-teaching-ideas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nkl.co.uk/resource/t2-e-2283-making-a-tv-or-radio-news-report-teaching-idea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writing/ks2-non-fiction/ks2-newspapers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8542751" y="6275540"/>
            <a:ext cx="450937" cy="425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latin typeface="+mn-lt"/>
              </a:rPr>
              <a:t>What Are Headlines?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1252538"/>
          </a:xfrm>
          <a:prstGeom prst="rect">
            <a:avLst/>
          </a:prstGeom>
          <a:noFill/>
          <a:ln>
            <a:noFill/>
          </a:ln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</a:rPr>
              <a:t>Headlines are found in different forms - in print newspapers, on radio and TV news and on Internet news sites.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</a:rPr>
              <a:t>They are the main title of the news stories.</a:t>
            </a:r>
          </a:p>
        </p:txBody>
      </p:sp>
      <p:sp>
        <p:nvSpPr>
          <p:cNvPr id="2" name="Compare it"/>
          <p:cNvSpPr/>
          <p:nvPr/>
        </p:nvSpPr>
        <p:spPr>
          <a:xfrm>
            <a:off x="1530350" y="3213100"/>
            <a:ext cx="2909888" cy="609600"/>
          </a:xfrm>
          <a:prstGeom prst="rect">
            <a:avLst/>
          </a:prstGeom>
          <a:solidFill>
            <a:srgbClr val="003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Compare It</a:t>
            </a:r>
          </a:p>
        </p:txBody>
      </p:sp>
      <p:sp>
        <p:nvSpPr>
          <p:cNvPr id="7" name="Discuss It"/>
          <p:cNvSpPr/>
          <p:nvPr/>
        </p:nvSpPr>
        <p:spPr>
          <a:xfrm>
            <a:off x="4743450" y="3213100"/>
            <a:ext cx="2909888" cy="609600"/>
          </a:xfrm>
          <a:prstGeom prst="rect">
            <a:avLst/>
          </a:prstGeom>
          <a:solidFill>
            <a:srgbClr val="003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Discuss It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55650" y="3822700"/>
            <a:ext cx="7632700" cy="2270125"/>
            <a:chOff x="755650" y="3822357"/>
            <a:chExt cx="7632700" cy="2270468"/>
          </a:xfrm>
        </p:grpSpPr>
        <p:sp>
          <p:nvSpPr>
            <p:cNvPr id="4" name="Rectangle 3"/>
            <p:cNvSpPr/>
            <p:nvPr/>
          </p:nvSpPr>
          <p:spPr>
            <a:xfrm>
              <a:off x="755650" y="4003359"/>
              <a:ext cx="7632700" cy="208946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95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TV or radio news headlines are spoken in a list at the beginning of the news bulletin.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Newspaper headlines appear in bold/extra large print as a title at the top of each news story.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You might also see a list of them on the front page.</a:t>
              </a:r>
            </a:p>
          </p:txBody>
        </p:sp>
        <p:cxnSp>
          <p:nvCxnSpPr>
            <p:cNvPr id="9" name="Straight Arrow Connector 8"/>
            <p:cNvCxnSpPr>
              <a:stCxn id="2" idx="2"/>
            </p:cNvCxnSpPr>
            <p:nvPr/>
          </p:nvCxnSpPr>
          <p:spPr>
            <a:xfrm flipH="1">
              <a:off x="2981325" y="3822357"/>
              <a:ext cx="3175" cy="139721"/>
            </a:xfrm>
            <a:prstGeom prst="straightConnector1">
              <a:avLst/>
            </a:prstGeom>
            <a:ln w="76200">
              <a:solidFill>
                <a:srgbClr val="003E1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755650" y="3822700"/>
            <a:ext cx="7632700" cy="2270125"/>
            <a:chOff x="755650" y="3822357"/>
            <a:chExt cx="7632700" cy="2270468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197600" y="3822357"/>
              <a:ext cx="3175" cy="139721"/>
            </a:xfrm>
            <a:prstGeom prst="straightConnector1">
              <a:avLst/>
            </a:prstGeom>
            <a:ln w="76200">
              <a:solidFill>
                <a:srgbClr val="003E1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755650" y="4003359"/>
              <a:ext cx="7632700" cy="208946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95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Where/when do you hear/see headlines in the TV news?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What do newspaper headlines look like?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Have a chat and then compare your results.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latin typeface="+mn-lt"/>
              </a:rPr>
              <a:t>What’s the Purpose of Headlines?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In the </a:t>
            </a:r>
            <a:r>
              <a:rPr lang="en-GB" altLang="en-US" b="1">
                <a:solidFill>
                  <a:srgbClr val="009541"/>
                </a:solidFill>
              </a:rPr>
              <a:t>media industry</a:t>
            </a:r>
            <a:r>
              <a:rPr lang="en-GB" altLang="en-US">
                <a:solidFill>
                  <a:schemeClr val="tx1"/>
                </a:solidFill>
              </a:rPr>
              <a:t>, people say that headlines “tell and sell.”</a:t>
            </a:r>
          </a:p>
        </p:txBody>
      </p:sp>
      <p:sp>
        <p:nvSpPr>
          <p:cNvPr id="7" name="Discuss It 1"/>
          <p:cNvSpPr/>
          <p:nvPr/>
        </p:nvSpPr>
        <p:spPr>
          <a:xfrm>
            <a:off x="755650" y="2027238"/>
            <a:ext cx="2085975" cy="609600"/>
          </a:xfrm>
          <a:prstGeom prst="rect">
            <a:avLst/>
          </a:prstGeom>
          <a:solidFill>
            <a:srgbClr val="003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Discuss It</a:t>
            </a:r>
          </a:p>
        </p:txBody>
      </p:sp>
      <p:sp>
        <p:nvSpPr>
          <p:cNvPr id="14" name="Compare It 1"/>
          <p:cNvSpPr/>
          <p:nvPr/>
        </p:nvSpPr>
        <p:spPr>
          <a:xfrm>
            <a:off x="755650" y="2935288"/>
            <a:ext cx="2085975" cy="609600"/>
          </a:xfrm>
          <a:prstGeom prst="rect">
            <a:avLst/>
          </a:prstGeom>
          <a:solidFill>
            <a:srgbClr val="003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Compare It</a:t>
            </a:r>
          </a:p>
        </p:txBody>
      </p:sp>
      <p:sp>
        <p:nvSpPr>
          <p:cNvPr id="16" name="Discuss It 2"/>
          <p:cNvSpPr/>
          <p:nvPr/>
        </p:nvSpPr>
        <p:spPr>
          <a:xfrm>
            <a:off x="755650" y="4143375"/>
            <a:ext cx="2085975" cy="609600"/>
          </a:xfrm>
          <a:prstGeom prst="rect">
            <a:avLst/>
          </a:prstGeom>
          <a:solidFill>
            <a:srgbClr val="003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Discuss It</a:t>
            </a:r>
          </a:p>
        </p:txBody>
      </p:sp>
      <p:sp>
        <p:nvSpPr>
          <p:cNvPr id="17" name="Compare It 2"/>
          <p:cNvSpPr/>
          <p:nvPr/>
        </p:nvSpPr>
        <p:spPr>
          <a:xfrm>
            <a:off x="755650" y="5351463"/>
            <a:ext cx="2085975" cy="609600"/>
          </a:xfrm>
          <a:prstGeom prst="rect">
            <a:avLst/>
          </a:prstGeom>
          <a:solidFill>
            <a:srgbClr val="003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Compare It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841625" y="2027238"/>
            <a:ext cx="5546725" cy="739775"/>
            <a:chOff x="2842053" y="2026616"/>
            <a:chExt cx="5546297" cy="739818"/>
          </a:xfrm>
        </p:grpSpPr>
        <p:sp>
          <p:nvSpPr>
            <p:cNvPr id="15" name="Rectangle 14"/>
            <p:cNvSpPr/>
            <p:nvPr/>
          </p:nvSpPr>
          <p:spPr>
            <a:xfrm>
              <a:off x="3221437" y="2026616"/>
              <a:ext cx="5166913" cy="73981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95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What does ‘tell and sell’ mean?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Have a chat and then compare your results.</a:t>
              </a:r>
            </a:p>
          </p:txBody>
        </p:sp>
        <p:sp>
          <p:nvSpPr>
            <p:cNvPr id="6" name="Isosceles Triangle 5"/>
            <p:cNvSpPr/>
            <p:nvPr/>
          </p:nvSpPr>
          <p:spPr>
            <a:xfrm rot="5400000">
              <a:off x="2827753" y="2250478"/>
              <a:ext cx="211149" cy="182549"/>
            </a:xfrm>
            <a:prstGeom prst="triangle">
              <a:avLst/>
            </a:prstGeom>
            <a:solidFill>
              <a:srgbClr val="003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841625" y="2935288"/>
            <a:ext cx="5546725" cy="1041400"/>
            <a:chOff x="2842053" y="2935682"/>
            <a:chExt cx="5546297" cy="1040535"/>
          </a:xfrm>
        </p:grpSpPr>
        <p:sp>
          <p:nvSpPr>
            <p:cNvPr id="18" name="Rectangle 17"/>
            <p:cNvSpPr/>
            <p:nvPr/>
          </p:nvSpPr>
          <p:spPr>
            <a:xfrm>
              <a:off x="3221437" y="2935682"/>
              <a:ext cx="5166913" cy="104053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95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‘tell’ = telling people what the news story is about.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‘sell’ = making people read, watch, click or listen to the news story.</a:t>
              </a:r>
            </a:p>
          </p:txBody>
        </p:sp>
        <p:sp>
          <p:nvSpPr>
            <p:cNvPr id="22" name="Isosceles Triangle 21"/>
            <p:cNvSpPr/>
            <p:nvPr/>
          </p:nvSpPr>
          <p:spPr>
            <a:xfrm rot="5400000">
              <a:off x="2827847" y="3149747"/>
              <a:ext cx="210962" cy="182549"/>
            </a:xfrm>
            <a:prstGeom prst="triangle">
              <a:avLst/>
            </a:prstGeom>
            <a:solidFill>
              <a:srgbClr val="003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841625" y="4144963"/>
            <a:ext cx="5546725" cy="1036637"/>
            <a:chOff x="2842053" y="4145465"/>
            <a:chExt cx="5546297" cy="1036136"/>
          </a:xfrm>
        </p:grpSpPr>
        <p:sp>
          <p:nvSpPr>
            <p:cNvPr id="19" name="Rectangle 18"/>
            <p:cNvSpPr/>
            <p:nvPr/>
          </p:nvSpPr>
          <p:spPr>
            <a:xfrm>
              <a:off x="3221437" y="4145465"/>
              <a:ext cx="5166913" cy="10361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95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What does ‘tell and sell’ mean when we talk about radio or TV news headlines?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Have a chat and then compare your results.</a:t>
              </a:r>
            </a:p>
          </p:txBody>
        </p:sp>
        <p:sp>
          <p:nvSpPr>
            <p:cNvPr id="23" name="Isosceles Triangle 22"/>
            <p:cNvSpPr/>
            <p:nvPr/>
          </p:nvSpPr>
          <p:spPr>
            <a:xfrm rot="5400000">
              <a:off x="2827810" y="4351702"/>
              <a:ext cx="211036" cy="182549"/>
            </a:xfrm>
            <a:prstGeom prst="triangle">
              <a:avLst/>
            </a:prstGeom>
            <a:solidFill>
              <a:srgbClr val="003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2841625" y="5351463"/>
            <a:ext cx="5546725" cy="741362"/>
            <a:chOff x="2842053" y="5350849"/>
            <a:chExt cx="5546297" cy="741976"/>
          </a:xfrm>
        </p:grpSpPr>
        <p:sp>
          <p:nvSpPr>
            <p:cNvPr id="20" name="Rectangle 19"/>
            <p:cNvSpPr/>
            <p:nvPr/>
          </p:nvSpPr>
          <p:spPr>
            <a:xfrm>
              <a:off x="3221437" y="5350849"/>
              <a:ext cx="5166913" cy="7419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95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To make you stay watching the news so you don’t turn over. They act like a contents page for the programme.</a:t>
              </a:r>
            </a:p>
          </p:txBody>
        </p:sp>
        <p:sp>
          <p:nvSpPr>
            <p:cNvPr id="24" name="Isosceles Triangle 23"/>
            <p:cNvSpPr/>
            <p:nvPr/>
          </p:nvSpPr>
          <p:spPr>
            <a:xfrm rot="5400000">
              <a:off x="2827672" y="5563832"/>
              <a:ext cx="211313" cy="182549"/>
            </a:xfrm>
            <a:prstGeom prst="triangle">
              <a:avLst/>
            </a:prstGeom>
            <a:solidFill>
              <a:srgbClr val="003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+mn-lt"/>
              </a:rPr>
              <a:t>Print Newspaper Headlines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650" y="1449388"/>
            <a:ext cx="7632700" cy="1252537"/>
          </a:xfrm>
          <a:prstGeom prst="rect">
            <a:avLst/>
          </a:prstGeom>
        </p:spPr>
        <p:txBody>
          <a:bodyPr lIns="0" tIns="72000" rIns="0" bIns="72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Newspaper headlines need to be: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Eye-catching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A title for the news story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Short and snappy</a:t>
            </a:r>
            <a:endParaRPr lang="en-GB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4" name="Try It"/>
          <p:cNvSpPr/>
          <p:nvPr/>
        </p:nvSpPr>
        <p:spPr>
          <a:xfrm>
            <a:off x="4079875" y="1857375"/>
            <a:ext cx="984250" cy="469900"/>
          </a:xfrm>
          <a:prstGeom prst="rect">
            <a:avLst/>
          </a:prstGeom>
          <a:solidFill>
            <a:srgbClr val="003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Try It</a:t>
            </a:r>
          </a:p>
        </p:txBody>
      </p:sp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755650" y="2728913"/>
            <a:ext cx="763270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Twinkl Sb"/>
              <a:buAutoNum type="arabicPeriod"/>
            </a:pPr>
            <a:r>
              <a:rPr lang="en-GB" altLang="en-US">
                <a:solidFill>
                  <a:schemeClr val="tx1"/>
                </a:solidFill>
              </a:rPr>
              <a:t>A boy finds a stash of gold Roman coins in the local park.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Twinkl Sb"/>
              <a:buAutoNum type="arabicPeriod"/>
            </a:pPr>
            <a:r>
              <a:rPr lang="en-GB" altLang="en-US">
                <a:solidFill>
                  <a:schemeClr val="tx1"/>
                </a:solidFill>
              </a:rPr>
              <a:t>A girl from your local area is chosen for the Team GB Gymnastic team at the 2020 Olympics.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Twinkl Sb"/>
              <a:buAutoNum type="arabicPeriod"/>
            </a:pPr>
            <a:r>
              <a:rPr lang="en-GB" altLang="en-US">
                <a:solidFill>
                  <a:schemeClr val="tx1"/>
                </a:solidFill>
              </a:rPr>
              <a:t>A giraffe escapes from a zoo and makes it down the road into the supermarket car park.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Twinkl Sb"/>
              <a:buAutoNum type="arabicPeriod"/>
            </a:pPr>
            <a:r>
              <a:rPr lang="en-GB" altLang="en-US">
                <a:solidFill>
                  <a:schemeClr val="tx1"/>
                </a:solidFill>
              </a:rPr>
              <a:t>500 dogs and their owners do a 5km run and raise thousands for charity.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Twinkl Sb"/>
              <a:buAutoNum type="arabicPeriod"/>
            </a:pPr>
            <a:r>
              <a:rPr lang="en-GB" altLang="en-US">
                <a:solidFill>
                  <a:schemeClr val="tx1"/>
                </a:solidFill>
              </a:rPr>
              <a:t>A bridge in a local town falls into the river causing chaos for the town.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032375" y="1519238"/>
            <a:ext cx="3355975" cy="1049337"/>
            <a:chOff x="5031700" y="1672722"/>
            <a:chExt cx="3356649" cy="1050202"/>
          </a:xfrm>
        </p:grpSpPr>
        <p:sp>
          <p:nvSpPr>
            <p:cNvPr id="6" name="Rectangle 5"/>
            <p:cNvSpPr/>
            <p:nvPr/>
          </p:nvSpPr>
          <p:spPr>
            <a:xfrm>
              <a:off x="5307980" y="1672722"/>
              <a:ext cx="3080369" cy="10502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95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Below are 5 explanations of news stories. Your job is to write the headline for them.</a:t>
              </a:r>
            </a:p>
          </p:txBody>
        </p:sp>
        <p:sp>
          <p:nvSpPr>
            <p:cNvPr id="12" name="Isosceles Triangle 11"/>
            <p:cNvSpPr/>
            <p:nvPr/>
          </p:nvSpPr>
          <p:spPr>
            <a:xfrm rot="5400000">
              <a:off x="5017344" y="2155776"/>
              <a:ext cx="211312" cy="182600"/>
            </a:xfrm>
            <a:prstGeom prst="triangle">
              <a:avLst/>
            </a:prstGeom>
            <a:solidFill>
              <a:srgbClr val="003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5" name="Continue It"/>
          <p:cNvSpPr/>
          <p:nvPr/>
        </p:nvSpPr>
        <p:spPr>
          <a:xfrm>
            <a:off x="755650" y="5318125"/>
            <a:ext cx="1624013" cy="609600"/>
          </a:xfrm>
          <a:prstGeom prst="rect">
            <a:avLst/>
          </a:prstGeom>
          <a:solidFill>
            <a:srgbClr val="003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Continue It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379663" y="5205413"/>
            <a:ext cx="6008687" cy="906462"/>
            <a:chOff x="2379057" y="5236998"/>
            <a:chExt cx="6009293" cy="906563"/>
          </a:xfrm>
        </p:grpSpPr>
        <p:sp>
          <p:nvSpPr>
            <p:cNvPr id="16" name="Rectangle 15"/>
            <p:cNvSpPr/>
            <p:nvPr/>
          </p:nvSpPr>
          <p:spPr>
            <a:xfrm>
              <a:off x="2620381" y="5236998"/>
              <a:ext cx="5767969" cy="90656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95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Why not read your headlines out in the style of TV news headlines or even create TV news reports about these stories? </a:t>
              </a:r>
              <a:r>
                <a:rPr lang="en-GB" b="1" dirty="0">
                  <a:solidFill>
                    <a:schemeClr val="tx1"/>
                  </a:solidFill>
                  <a:hlinkClick r:id="rId2"/>
                </a:rPr>
                <a:t>This</a:t>
              </a:r>
              <a:r>
                <a:rPr lang="en-GB" dirty="0">
                  <a:solidFill>
                    <a:schemeClr val="tx1"/>
                  </a:solidFill>
                </a:rPr>
                <a:t> might help!</a:t>
              </a:r>
            </a:p>
          </p:txBody>
        </p:sp>
        <p:sp>
          <p:nvSpPr>
            <p:cNvPr id="17" name="Isosceles Triangle 16"/>
            <p:cNvSpPr/>
            <p:nvPr/>
          </p:nvSpPr>
          <p:spPr>
            <a:xfrm rot="5400000">
              <a:off x="2364766" y="5564060"/>
              <a:ext cx="211162" cy="182580"/>
            </a:xfrm>
            <a:prstGeom prst="triangle">
              <a:avLst/>
            </a:prstGeom>
            <a:solidFill>
              <a:srgbClr val="003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054">
            <a:off x="6592979" y="2230020"/>
            <a:ext cx="1998662" cy="14930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054">
            <a:off x="4372618" y="2318135"/>
            <a:ext cx="2057113" cy="15367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054">
            <a:off x="2393733" y="2342486"/>
            <a:ext cx="1998662" cy="14930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054">
            <a:off x="539751" y="2393584"/>
            <a:ext cx="1998662" cy="1493074"/>
          </a:xfrm>
          <a:prstGeom prst="rect">
            <a:avLst/>
          </a:prstGeom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 err="1">
                <a:latin typeface="+mn-lt"/>
              </a:rPr>
              <a:t>Puntastic</a:t>
            </a:r>
            <a:r>
              <a:rPr lang="en-GB" altLang="en-US" dirty="0">
                <a:latin typeface="+mn-lt"/>
              </a:rPr>
              <a:t>!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755650" y="1281113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Often, print newspaper headlines contain </a:t>
            </a:r>
            <a:r>
              <a:rPr lang="en-GB" altLang="en-US" b="1" dirty="0">
                <a:solidFill>
                  <a:srgbClr val="009541"/>
                </a:solidFill>
              </a:rPr>
              <a:t>puns</a:t>
            </a:r>
            <a:r>
              <a:rPr lang="en-GB" altLang="en-US" dirty="0">
                <a:solidFill>
                  <a:schemeClr val="tx1"/>
                </a:solidFill>
              </a:rPr>
              <a:t> to catch your eye and make you read on. Puns are mainly found in </a:t>
            </a:r>
            <a:r>
              <a:rPr lang="en-GB" altLang="en-US" b="1" dirty="0">
                <a:solidFill>
                  <a:srgbClr val="009541"/>
                </a:solidFill>
              </a:rPr>
              <a:t>tabloid</a:t>
            </a:r>
            <a:r>
              <a:rPr lang="en-GB" altLang="en-US" dirty="0">
                <a:solidFill>
                  <a:schemeClr val="tx1"/>
                </a:solidFill>
              </a:rPr>
              <a:t> newspapers.</a:t>
            </a:r>
          </a:p>
        </p:txBody>
      </p:sp>
      <p:sp>
        <p:nvSpPr>
          <p:cNvPr id="4" name="Try It"/>
          <p:cNvSpPr/>
          <p:nvPr/>
        </p:nvSpPr>
        <p:spPr>
          <a:xfrm>
            <a:off x="755650" y="626615"/>
            <a:ext cx="1243013" cy="609600"/>
          </a:xfrm>
          <a:prstGeom prst="rect">
            <a:avLst/>
          </a:prstGeom>
          <a:solidFill>
            <a:srgbClr val="003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Try It</a:t>
            </a:r>
          </a:p>
        </p:txBody>
      </p:sp>
      <p:grpSp>
        <p:nvGrpSpPr>
          <p:cNvPr id="13317" name="Group 4"/>
          <p:cNvGrpSpPr>
            <a:grpSpLocks/>
          </p:cNvGrpSpPr>
          <p:nvPr/>
        </p:nvGrpSpPr>
        <p:grpSpPr bwMode="auto">
          <a:xfrm>
            <a:off x="1998663" y="652015"/>
            <a:ext cx="6389687" cy="838200"/>
            <a:chOff x="1998733" y="2026616"/>
            <a:chExt cx="6389618" cy="837965"/>
          </a:xfrm>
        </p:grpSpPr>
        <p:sp>
          <p:nvSpPr>
            <p:cNvPr id="6" name="Rectangle 5"/>
            <p:cNvSpPr/>
            <p:nvPr/>
          </p:nvSpPr>
          <p:spPr>
            <a:xfrm>
              <a:off x="2281305" y="2026616"/>
              <a:ext cx="6107046" cy="8379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95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Look at these newspaper headlines containing puns. Can you match the headline to the story?</a:t>
              </a:r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1984474" y="2250367"/>
              <a:ext cx="211078" cy="182560"/>
            </a:xfrm>
            <a:prstGeom prst="triangle">
              <a:avLst/>
            </a:prstGeom>
            <a:solidFill>
              <a:srgbClr val="003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938485" y="2676983"/>
            <a:ext cx="14239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SODA BAN GOES FLAT</a:t>
            </a:r>
          </a:p>
        </p:txBody>
      </p:sp>
      <p:sp>
        <p:nvSpPr>
          <p:cNvPr id="13319" name="TextBox 2"/>
          <p:cNvSpPr txBox="1">
            <a:spLocks noChangeArrowheads="1"/>
          </p:cNvSpPr>
          <p:nvPr/>
        </p:nvSpPr>
        <p:spPr bwMode="auto">
          <a:xfrm>
            <a:off x="4908550" y="4262438"/>
            <a:ext cx="16954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ban on fizzy drinks was cancelled the day before it was due to start. </a:t>
            </a:r>
          </a:p>
        </p:txBody>
      </p:sp>
      <p:sp>
        <p:nvSpPr>
          <p:cNvPr id="13320" name="TextBox 4"/>
          <p:cNvSpPr txBox="1">
            <a:spLocks noChangeArrowheads="1"/>
          </p:cNvSpPr>
          <p:nvPr/>
        </p:nvSpPr>
        <p:spPr bwMode="auto">
          <a:xfrm>
            <a:off x="2680494" y="2663211"/>
            <a:ext cx="15274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MARKS AND SPARKS</a:t>
            </a:r>
          </a:p>
        </p:txBody>
      </p:sp>
      <p:sp>
        <p:nvSpPr>
          <p:cNvPr id="13321" name="TextBox 18"/>
          <p:cNvSpPr txBox="1">
            <a:spLocks noChangeArrowheads="1"/>
          </p:cNvSpPr>
          <p:nvPr/>
        </p:nvSpPr>
        <p:spPr bwMode="auto">
          <a:xfrm>
            <a:off x="665163" y="4262438"/>
            <a:ext cx="18748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A man, who was struck by lightning, was saved by his Marks and Spencer slippers.</a:t>
            </a:r>
          </a:p>
        </p:txBody>
      </p:sp>
      <p:sp>
        <p:nvSpPr>
          <p:cNvPr id="13322" name="TextBox 20"/>
          <p:cNvSpPr txBox="1">
            <a:spLocks noChangeArrowheads="1"/>
          </p:cNvSpPr>
          <p:nvPr/>
        </p:nvSpPr>
        <p:spPr bwMode="auto">
          <a:xfrm>
            <a:off x="4614863" y="2596020"/>
            <a:ext cx="18981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chemeClr val="tx1"/>
                </a:solidFill>
              </a:rPr>
              <a:t>SUPER CALEY GO BALLISTIC CELTIC ARE ATROCIOUS</a:t>
            </a:r>
          </a:p>
        </p:txBody>
      </p:sp>
      <p:sp>
        <p:nvSpPr>
          <p:cNvPr id="13323" name="TextBox 22"/>
          <p:cNvSpPr txBox="1">
            <a:spLocks noChangeArrowheads="1"/>
          </p:cNvSpPr>
          <p:nvPr/>
        </p:nvSpPr>
        <p:spPr bwMode="auto">
          <a:xfrm>
            <a:off x="6833229" y="4262437"/>
            <a:ext cx="18621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Inverness Caledonian Thistles beat Celtic in a shock 3-1 Scottish Cup win. </a:t>
            </a:r>
          </a:p>
        </p:txBody>
      </p:sp>
      <p:sp>
        <p:nvSpPr>
          <p:cNvPr id="13324" name="TextBox 24"/>
          <p:cNvSpPr txBox="1">
            <a:spLocks noChangeArrowheads="1"/>
          </p:cNvSpPr>
          <p:nvPr/>
        </p:nvSpPr>
        <p:spPr bwMode="auto">
          <a:xfrm>
            <a:off x="6920911" y="2596020"/>
            <a:ext cx="2197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BOY, WHAT </a:t>
            </a:r>
            <a:br>
              <a:rPr lang="en-GB" altLang="en-US" b="1" dirty="0">
                <a:solidFill>
                  <a:schemeClr val="tx1"/>
                </a:solidFill>
              </a:rPr>
            </a:br>
            <a:r>
              <a:rPr lang="en-GB" altLang="en-US" b="1" dirty="0">
                <a:solidFill>
                  <a:schemeClr val="tx1"/>
                </a:solidFill>
              </a:rPr>
              <a:t>A SONRISE!</a:t>
            </a:r>
          </a:p>
        </p:txBody>
      </p:sp>
      <p:sp>
        <p:nvSpPr>
          <p:cNvPr id="13325" name="TextBox 26"/>
          <p:cNvSpPr txBox="1">
            <a:spLocks noChangeArrowheads="1"/>
          </p:cNvSpPr>
          <p:nvPr/>
        </p:nvSpPr>
        <p:spPr bwMode="auto">
          <a:xfrm>
            <a:off x="2782888" y="4262438"/>
            <a:ext cx="16097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Meghan Markle gives birth to baby boy Archie at 5.26 a.m.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  <p:bldP spid="4" grpId="0" animBg="1"/>
      <p:bldP spid="13318" grpId="0"/>
      <p:bldP spid="13319" grpId="0"/>
      <p:bldP spid="13320" grpId="0"/>
      <p:bldP spid="13321" grpId="0"/>
      <p:bldP spid="13322" grpId="0"/>
      <p:bldP spid="13323" grpId="0"/>
      <p:bldP spid="13324" grpId="0"/>
      <p:bldP spid="133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054">
            <a:off x="6618968" y="1415829"/>
            <a:ext cx="1998662" cy="14930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054">
            <a:off x="4398607" y="1503944"/>
            <a:ext cx="2057113" cy="15367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054">
            <a:off x="2419722" y="1528295"/>
            <a:ext cx="1998662" cy="14930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054">
            <a:off x="595327" y="1552265"/>
            <a:ext cx="1998662" cy="1493074"/>
          </a:xfrm>
          <a:prstGeom prst="rect">
            <a:avLst/>
          </a:prstGeom>
        </p:spPr>
      </p:pic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964474" y="1862792"/>
            <a:ext cx="14239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SODA BAN GOES FLAT</a:t>
            </a:r>
          </a:p>
        </p:txBody>
      </p:sp>
      <p:sp>
        <p:nvSpPr>
          <p:cNvPr id="13319" name="TextBox 2"/>
          <p:cNvSpPr txBox="1">
            <a:spLocks noChangeArrowheads="1"/>
          </p:cNvSpPr>
          <p:nvPr/>
        </p:nvSpPr>
        <p:spPr bwMode="auto">
          <a:xfrm>
            <a:off x="4908550" y="4262438"/>
            <a:ext cx="16954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ban on fizzy drinks was cancelled the day before it was due to start. </a:t>
            </a:r>
          </a:p>
        </p:txBody>
      </p:sp>
      <p:sp>
        <p:nvSpPr>
          <p:cNvPr id="13320" name="TextBox 4"/>
          <p:cNvSpPr txBox="1">
            <a:spLocks noChangeArrowheads="1"/>
          </p:cNvSpPr>
          <p:nvPr/>
        </p:nvSpPr>
        <p:spPr bwMode="auto">
          <a:xfrm>
            <a:off x="2706483" y="1849020"/>
            <a:ext cx="15274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MARKS AND SPARKS</a:t>
            </a:r>
          </a:p>
        </p:txBody>
      </p:sp>
      <p:sp>
        <p:nvSpPr>
          <p:cNvPr id="13321" name="TextBox 18"/>
          <p:cNvSpPr txBox="1">
            <a:spLocks noChangeArrowheads="1"/>
          </p:cNvSpPr>
          <p:nvPr/>
        </p:nvSpPr>
        <p:spPr bwMode="auto">
          <a:xfrm>
            <a:off x="665163" y="4262438"/>
            <a:ext cx="18748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A man, who was struck by lightning, was saved by his Marks and Spencer slippers.</a:t>
            </a:r>
          </a:p>
        </p:txBody>
      </p:sp>
      <p:sp>
        <p:nvSpPr>
          <p:cNvPr id="13322" name="TextBox 20"/>
          <p:cNvSpPr txBox="1">
            <a:spLocks noChangeArrowheads="1"/>
          </p:cNvSpPr>
          <p:nvPr/>
        </p:nvSpPr>
        <p:spPr bwMode="auto">
          <a:xfrm>
            <a:off x="4640852" y="1781829"/>
            <a:ext cx="18981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chemeClr val="tx1"/>
                </a:solidFill>
              </a:rPr>
              <a:t>SUPER CALEY GO BALLISTIC CELTIC ARE ATROCIOUS</a:t>
            </a:r>
          </a:p>
        </p:txBody>
      </p:sp>
      <p:sp>
        <p:nvSpPr>
          <p:cNvPr id="13323" name="TextBox 22"/>
          <p:cNvSpPr txBox="1">
            <a:spLocks noChangeArrowheads="1"/>
          </p:cNvSpPr>
          <p:nvPr/>
        </p:nvSpPr>
        <p:spPr bwMode="auto">
          <a:xfrm>
            <a:off x="6804852" y="4237038"/>
            <a:ext cx="18621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Inverness Caledonian Thistles beat Celtic in a shock 3-1 Scottish Cup win. </a:t>
            </a:r>
          </a:p>
        </p:txBody>
      </p:sp>
      <p:sp>
        <p:nvSpPr>
          <p:cNvPr id="13324" name="TextBox 24"/>
          <p:cNvSpPr txBox="1">
            <a:spLocks noChangeArrowheads="1"/>
          </p:cNvSpPr>
          <p:nvPr/>
        </p:nvSpPr>
        <p:spPr bwMode="auto">
          <a:xfrm>
            <a:off x="6946900" y="1781829"/>
            <a:ext cx="2197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BOY, WHAT </a:t>
            </a:r>
            <a:br>
              <a:rPr lang="en-GB" altLang="en-US" b="1" dirty="0">
                <a:solidFill>
                  <a:schemeClr val="tx1"/>
                </a:solidFill>
              </a:rPr>
            </a:br>
            <a:r>
              <a:rPr lang="en-GB" altLang="en-US" b="1" dirty="0">
                <a:solidFill>
                  <a:schemeClr val="tx1"/>
                </a:solidFill>
              </a:rPr>
              <a:t>A SONRISE!</a:t>
            </a:r>
          </a:p>
        </p:txBody>
      </p:sp>
      <p:sp>
        <p:nvSpPr>
          <p:cNvPr id="13325" name="TextBox 26"/>
          <p:cNvSpPr txBox="1">
            <a:spLocks noChangeArrowheads="1"/>
          </p:cNvSpPr>
          <p:nvPr/>
        </p:nvSpPr>
        <p:spPr bwMode="auto">
          <a:xfrm>
            <a:off x="2782888" y="4262438"/>
            <a:ext cx="16097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Meghan Markle gives birth to baby boy Archie at 5.26 a.m. </a:t>
            </a: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 flipV="1">
            <a:off x="1402915" y="2973492"/>
            <a:ext cx="2141602" cy="1263546"/>
          </a:xfrm>
          <a:prstGeom prst="line">
            <a:avLst/>
          </a:prstGeom>
          <a:ln w="28575">
            <a:solidFill>
              <a:srgbClr val="0095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 err="1">
                <a:latin typeface="+mn-lt"/>
              </a:rPr>
              <a:t>Puntastic</a:t>
            </a:r>
            <a:r>
              <a:rPr lang="en-GB" altLang="en-US" dirty="0">
                <a:latin typeface="+mn-lt"/>
              </a:rPr>
              <a:t>!</a:t>
            </a:r>
          </a:p>
        </p:txBody>
      </p:sp>
      <p:cxnSp>
        <p:nvCxnSpPr>
          <p:cNvPr id="20" name="Straight Connector 19"/>
          <p:cNvCxnSpPr>
            <a:cxnSpLocks/>
            <a:endCxn id="13319" idx="0"/>
          </p:cNvCxnSpPr>
          <p:nvPr/>
        </p:nvCxnSpPr>
        <p:spPr>
          <a:xfrm>
            <a:off x="1866378" y="2973492"/>
            <a:ext cx="3889897" cy="1288946"/>
          </a:xfrm>
          <a:prstGeom prst="line">
            <a:avLst/>
          </a:prstGeom>
          <a:ln w="28575">
            <a:solidFill>
              <a:srgbClr val="0095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5520112" y="2948862"/>
            <a:ext cx="2211758" cy="1288176"/>
          </a:xfrm>
          <a:prstGeom prst="line">
            <a:avLst/>
          </a:prstGeom>
          <a:ln w="28575">
            <a:solidFill>
              <a:srgbClr val="0095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 flipV="1">
            <a:off x="3284567" y="2800167"/>
            <a:ext cx="4582040" cy="1411471"/>
          </a:xfrm>
          <a:prstGeom prst="line">
            <a:avLst/>
          </a:prstGeom>
          <a:ln w="28575">
            <a:solidFill>
              <a:srgbClr val="0095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20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054">
            <a:off x="510278" y="2360973"/>
            <a:ext cx="2061027" cy="1539663"/>
          </a:xfrm>
          <a:prstGeom prst="rect">
            <a:avLst/>
          </a:prstGeom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 err="1">
                <a:latin typeface="+mn-lt"/>
              </a:rPr>
              <a:t>Puntastic</a:t>
            </a:r>
            <a:r>
              <a:rPr lang="en-GB" altLang="en-US" dirty="0">
                <a:latin typeface="+mn-lt"/>
              </a:rPr>
              <a:t>!</a:t>
            </a:r>
          </a:p>
        </p:txBody>
      </p:sp>
      <p:sp>
        <p:nvSpPr>
          <p:cNvPr id="4" name="Try It"/>
          <p:cNvSpPr/>
          <p:nvPr/>
        </p:nvSpPr>
        <p:spPr>
          <a:xfrm>
            <a:off x="893763" y="1352550"/>
            <a:ext cx="1243012" cy="609600"/>
          </a:xfrm>
          <a:prstGeom prst="rect">
            <a:avLst/>
          </a:prstGeom>
          <a:solidFill>
            <a:srgbClr val="003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Try It</a:t>
            </a:r>
          </a:p>
        </p:txBody>
      </p:sp>
      <p:sp>
        <p:nvSpPr>
          <p:cNvPr id="8" name="Continue It"/>
          <p:cNvSpPr/>
          <p:nvPr/>
        </p:nvSpPr>
        <p:spPr>
          <a:xfrm>
            <a:off x="755650" y="5563513"/>
            <a:ext cx="1525588" cy="609600"/>
          </a:xfrm>
          <a:prstGeom prst="rect">
            <a:avLst/>
          </a:prstGeom>
          <a:solidFill>
            <a:srgbClr val="003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Continue It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281238" y="5579388"/>
            <a:ext cx="6107112" cy="676275"/>
            <a:chOff x="2281953" y="2042801"/>
            <a:chExt cx="6106397" cy="676601"/>
          </a:xfrm>
        </p:grpSpPr>
        <p:sp>
          <p:nvSpPr>
            <p:cNvPr id="10" name="Rectangle 9"/>
            <p:cNvSpPr/>
            <p:nvPr/>
          </p:nvSpPr>
          <p:spPr>
            <a:xfrm>
              <a:off x="2540685" y="2042801"/>
              <a:ext cx="5847665" cy="6766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95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Why not create TV news reports about these stories?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GB" sz="1600" b="1" dirty="0">
                  <a:solidFill>
                    <a:schemeClr val="tx1"/>
                  </a:solidFill>
                  <a:hlinkClick r:id="rId3"/>
                </a:rPr>
                <a:t>This</a:t>
              </a:r>
              <a:r>
                <a:rPr lang="en-GB" sz="1600" dirty="0">
                  <a:solidFill>
                    <a:schemeClr val="tx1"/>
                  </a:solidFill>
                </a:rPr>
                <a:t> might help!</a:t>
              </a:r>
            </a:p>
          </p:txBody>
        </p:sp>
        <p:sp>
          <p:nvSpPr>
            <p:cNvPr id="11" name="Isosceles Triangle 10"/>
            <p:cNvSpPr/>
            <p:nvPr/>
          </p:nvSpPr>
          <p:spPr>
            <a:xfrm rot="5400000">
              <a:off x="2268398" y="2250125"/>
              <a:ext cx="209651" cy="182541"/>
            </a:xfrm>
            <a:prstGeom prst="triangle">
              <a:avLst/>
            </a:prstGeom>
            <a:solidFill>
              <a:srgbClr val="003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2274888" y="1408113"/>
            <a:ext cx="6107112" cy="838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Look at these headlines - notice how the pun works and imagine a news story that would go with it based on the puns. There’s no right or wrong answer!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795056" y="2692400"/>
            <a:ext cx="17362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OTTERLY DEVASTATED!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054">
            <a:off x="2602072" y="2360973"/>
            <a:ext cx="2061027" cy="1539663"/>
          </a:xfrm>
          <a:prstGeom prst="rect">
            <a:avLst/>
          </a:prstGeom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886850" y="2692400"/>
            <a:ext cx="17362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BRAVE AND BOWLED!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054">
            <a:off x="4651376" y="2376571"/>
            <a:ext cx="2061027" cy="1539663"/>
          </a:xfrm>
          <a:prstGeom prst="rect">
            <a:avLst/>
          </a:prstGeom>
        </p:spPr>
      </p:pic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5103902" y="2692400"/>
            <a:ext cx="15684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BAND BANNED!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054">
            <a:off x="6608087" y="2322156"/>
            <a:ext cx="2061027" cy="1539663"/>
          </a:xfrm>
          <a:prstGeom prst="rect">
            <a:avLst/>
          </a:prstGeom>
        </p:spPr>
      </p:pic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6892865" y="2653583"/>
            <a:ext cx="17362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UDDERLY MARVELLOUS!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054">
            <a:off x="2994487" y="3913806"/>
            <a:ext cx="2189731" cy="1635810"/>
          </a:xfrm>
          <a:prstGeom prst="rect">
            <a:avLst/>
          </a:prstGeom>
        </p:spPr>
      </p:pic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3316484" y="4307341"/>
            <a:ext cx="1787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chemeClr val="tx1"/>
                </a:solidFill>
              </a:rPr>
              <a:t>STOCKING UP AT CHRISTMAS!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054">
            <a:off x="5289031" y="3916318"/>
            <a:ext cx="2061027" cy="1539663"/>
          </a:xfrm>
          <a:prstGeom prst="rect">
            <a:avLst/>
          </a:prstGeom>
        </p:spPr>
      </p:pic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5573809" y="4247745"/>
            <a:ext cx="17362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HERE WE MOW AGAIN!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8542751" y="6275540"/>
            <a:ext cx="450937" cy="425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310</TotalTime>
  <Words>667</Words>
  <Application>Microsoft Office PowerPoint</Application>
  <PresentationFormat>On-screen Show (4:3)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Sassoon Infant Rg</vt:lpstr>
      <vt:lpstr>Twinkl Sb</vt:lpstr>
      <vt:lpstr>Arial</vt:lpstr>
      <vt:lpstr>Twinkl SemiBold</vt:lpstr>
      <vt:lpstr>Twinkl</vt:lpstr>
      <vt:lpstr>Calibri</vt:lpstr>
      <vt:lpstr>Office Theme</vt:lpstr>
      <vt:lpstr>PowerPoint Presentation</vt:lpstr>
      <vt:lpstr>What Are Headlines?</vt:lpstr>
      <vt:lpstr>What’s the Purpose of Headlines?</vt:lpstr>
      <vt:lpstr>Print Newspaper Headlines</vt:lpstr>
      <vt:lpstr>Puntastic!</vt:lpstr>
      <vt:lpstr>Puntastic!</vt:lpstr>
      <vt:lpstr>Puntastic!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</dc:creator>
  <cp:lastModifiedBy>Jacqueline Chudley</cp:lastModifiedBy>
  <cp:revision>32</cp:revision>
  <dcterms:created xsi:type="dcterms:W3CDTF">2017-04-03T09:27:08Z</dcterms:created>
  <dcterms:modified xsi:type="dcterms:W3CDTF">2020-10-09T15:06:20Z</dcterms:modified>
</cp:coreProperties>
</file>