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8" r:id="rId2"/>
    <p:sldId id="264" r:id="rId3"/>
    <p:sldId id="275" r:id="rId4"/>
    <p:sldId id="274" r:id="rId5"/>
    <p:sldId id="277" r:id="rId6"/>
    <p:sldId id="276" r:id="rId7"/>
  </p:sldIdLst>
  <p:sldSz cx="9144000" cy="6858000" type="screen4x3"/>
  <p:notesSz cx="6858000" cy="9144000"/>
  <p:embeddedFontLst>
    <p:embeddedFont>
      <p:font typeface="Twinkl" panose="020B0604020202020204" pitchFamily="2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C2"/>
    <a:srgbClr val="92D050"/>
    <a:srgbClr val="009640"/>
    <a:srgbClr val="11743A"/>
    <a:srgbClr val="25B7BC"/>
    <a:srgbClr val="18A0DB"/>
    <a:srgbClr val="DE1E5A"/>
    <a:srgbClr val="BC0105"/>
    <a:srgbClr val="4DB1E3"/>
    <a:srgbClr val="80C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71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1440" y="82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ks2-writing/ks2-fiction/ks2-poetry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twinkl.co.uk/resources/ks2-writing/ks2-fiction/ks2-poetr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rens.poetryarchive.org/poem/playgrounds/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hildrens.poetryarchive.org/poet/robert-hull/" TargetMode="External"/><Relationship Id="rId2" Type="http://schemas.openxmlformats.org/officeDocument/2006/relationships/hyperlink" Target="https://childrens.poetryarchive.org/poem/please-do-not-feed-the-animals/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childrens.poetryarchive.org/poem/dawn-meets-the-queen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green, standing, sky&#10;&#10;Description automatically generated">
            <a:extLst>
              <a:ext uri="{FF2B5EF4-FFF2-40B4-BE49-F238E27FC236}">
                <a16:creationId xmlns:a16="http://schemas.microsoft.com/office/drawing/2014/main" id="{1D39319A-0966-4822-9416-A41A7BCF4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617377"/>
            <a:ext cx="7842738" cy="557387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15561" y="1327639"/>
            <a:ext cx="622959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7200" dirty="0" smtClean="0">
                <a:solidFill>
                  <a:schemeClr val="bg1"/>
                </a:solidFill>
              </a:rPr>
              <a:t>Poetry Writing</a:t>
            </a:r>
          </a:p>
          <a:p>
            <a:endParaRPr lang="en-GB" sz="7200" dirty="0" smtClean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Complete one poetry </a:t>
            </a:r>
          </a:p>
          <a:p>
            <a:pPr algn="ctr"/>
            <a:r>
              <a:rPr lang="en-GB" sz="4000" dirty="0" smtClean="0">
                <a:solidFill>
                  <a:schemeClr val="bg1"/>
                </a:solidFill>
              </a:rPr>
              <a:t>activity per day.</a:t>
            </a:r>
            <a:endParaRPr lang="en-GB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09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water, green, standing, sky&#10;&#10;Description automatically generated">
            <a:extLst>
              <a:ext uri="{FF2B5EF4-FFF2-40B4-BE49-F238E27FC236}">
                <a16:creationId xmlns:a16="http://schemas.microsoft.com/office/drawing/2014/main" id="{1D39319A-0966-4822-9416-A41A7BCF4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88" y="1188877"/>
            <a:ext cx="8360812" cy="5573874"/>
          </a:xfrm>
          <a:prstGeom prst="rect">
            <a:avLst/>
          </a:prstGeom>
        </p:spPr>
      </p:pic>
      <p:pic>
        <p:nvPicPr>
          <p:cNvPr id="10" name="border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A2B552F-62B2-4CF6-BEAD-EFE021A0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836344" y="1364134"/>
            <a:ext cx="3492500" cy="3265097"/>
          </a:xfrm>
          <a:prstGeom prst="rect">
            <a:avLst/>
          </a:prstGeom>
          <a:solidFill>
            <a:srgbClr val="25B7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In the ocean of dreams I saw…</a:t>
            </a:r>
          </a:p>
          <a:p>
            <a:r>
              <a:rPr lang="en-GB" i="1" dirty="0"/>
              <a:t>Three friendly dolphins</a:t>
            </a:r>
          </a:p>
          <a:p>
            <a:r>
              <a:rPr lang="en-GB" i="1" dirty="0"/>
              <a:t>Playing in the sun.</a:t>
            </a:r>
          </a:p>
          <a:p>
            <a:endParaRPr lang="en-GB" dirty="0"/>
          </a:p>
          <a:p>
            <a:r>
              <a:rPr lang="en-GB" dirty="0"/>
              <a:t>In the ocean of dreams I saw…</a:t>
            </a:r>
          </a:p>
          <a:p>
            <a:r>
              <a:rPr lang="en-GB" i="1" dirty="0"/>
              <a:t>Six sneaky starfish</a:t>
            </a:r>
          </a:p>
          <a:p>
            <a:r>
              <a:rPr lang="en-GB" i="1" dirty="0"/>
              <a:t>Shuffling across the sea bed.</a:t>
            </a:r>
          </a:p>
          <a:p>
            <a:endParaRPr lang="en-GB" dirty="0"/>
          </a:p>
          <a:p>
            <a:r>
              <a:rPr lang="en-GB" dirty="0"/>
              <a:t>In the ocean of dreams I saw…</a:t>
            </a:r>
          </a:p>
          <a:p>
            <a:r>
              <a:rPr lang="en-GB" i="1" dirty="0"/>
              <a:t>Four fishing trawlers</a:t>
            </a:r>
          </a:p>
          <a:p>
            <a:r>
              <a:rPr lang="en-GB" i="1" dirty="0"/>
              <a:t>Dredging the frothy waves.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7025" y="731960"/>
            <a:ext cx="3492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Building poems from a structure.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ABFF0-1DCE-4CF7-BD60-6AD1E87192EA}"/>
              </a:ext>
            </a:extLst>
          </p:cNvPr>
          <p:cNvSpPr/>
          <p:nvPr/>
        </p:nvSpPr>
        <p:spPr>
          <a:xfrm>
            <a:off x="381000" y="549275"/>
            <a:ext cx="3095626" cy="642370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52000"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Day 1: Poetry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C09E0-086E-48DE-A30A-1B2978DFB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925177" y="170005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FB7D79-C9F9-4459-B1D3-4F6AC14592BA}"/>
              </a:ext>
            </a:extLst>
          </p:cNvPr>
          <p:cNvSpPr/>
          <p:nvPr/>
        </p:nvSpPr>
        <p:spPr>
          <a:xfrm>
            <a:off x="755650" y="4807666"/>
            <a:ext cx="7632700" cy="1479993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Can you add your own verse to this poem?</a:t>
            </a:r>
          </a:p>
          <a:p>
            <a:r>
              <a:rPr lang="en-GB" sz="1600" dirty="0">
                <a:solidFill>
                  <a:schemeClr val="tx1"/>
                </a:solidFill>
              </a:rPr>
              <a:t>Start with a </a:t>
            </a:r>
            <a:r>
              <a:rPr lang="en-GB" sz="1600" dirty="0">
                <a:solidFill>
                  <a:srgbClr val="007AC2"/>
                </a:solidFill>
              </a:rPr>
              <a:t>number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an </a:t>
            </a:r>
            <a:r>
              <a:rPr lang="en-GB" sz="1600" dirty="0">
                <a:solidFill>
                  <a:srgbClr val="007AC2"/>
                </a:solidFill>
              </a:rPr>
              <a:t>adjective</a:t>
            </a:r>
            <a:r>
              <a:rPr lang="en-GB" sz="1600" dirty="0">
                <a:solidFill>
                  <a:schemeClr val="tx1"/>
                </a:solidFill>
              </a:rPr>
              <a:t> (e.g. Friendly).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a </a:t>
            </a:r>
            <a:r>
              <a:rPr lang="en-GB" sz="1600" dirty="0">
                <a:solidFill>
                  <a:srgbClr val="007AC2"/>
                </a:solidFill>
              </a:rPr>
              <a:t>noun</a:t>
            </a:r>
            <a:r>
              <a:rPr lang="en-GB" sz="1600" dirty="0">
                <a:solidFill>
                  <a:schemeClr val="tx1"/>
                </a:solidFill>
              </a:rPr>
              <a:t> (dolphins, starfish, trawlers… what else would be in the ocean?)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</a:t>
            </a:r>
            <a:r>
              <a:rPr lang="en-GB" sz="1600" dirty="0">
                <a:solidFill>
                  <a:srgbClr val="007AC2"/>
                </a:solidFill>
              </a:rPr>
              <a:t>explain what your noun is doing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735EA-C6F3-4CEE-9D85-F4C3DB566E05}"/>
              </a:ext>
            </a:extLst>
          </p:cNvPr>
          <p:cNvSpPr/>
          <p:nvPr/>
        </p:nvSpPr>
        <p:spPr>
          <a:xfrm>
            <a:off x="1589104" y="4067694"/>
            <a:ext cx="1046146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adjective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AFCD6-44C9-4693-98F0-91B1AA445936}"/>
              </a:ext>
            </a:extLst>
          </p:cNvPr>
          <p:cNvSpPr/>
          <p:nvPr/>
        </p:nvSpPr>
        <p:spPr>
          <a:xfrm>
            <a:off x="1700229" y="3327722"/>
            <a:ext cx="935021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46470-9D88-41D2-B8C7-0637F5A2E5C4}"/>
              </a:ext>
            </a:extLst>
          </p:cNvPr>
          <p:cNvSpPr/>
          <p:nvPr/>
        </p:nvSpPr>
        <p:spPr>
          <a:xfrm>
            <a:off x="6522786" y="4067693"/>
            <a:ext cx="1884346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What is it doing?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F0BE5-4BD7-462A-A47C-41D5C65F38FC}"/>
              </a:ext>
            </a:extLst>
          </p:cNvPr>
          <p:cNvSpPr/>
          <p:nvPr/>
        </p:nvSpPr>
        <p:spPr>
          <a:xfrm>
            <a:off x="6522786" y="3327721"/>
            <a:ext cx="935021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noun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10EB8-B003-424D-9899-C8361D225DA8}"/>
              </a:ext>
            </a:extLst>
          </p:cNvPr>
          <p:cNvCxnSpPr>
            <a:stCxn id="14" idx="3"/>
          </p:cNvCxnSpPr>
          <p:nvPr/>
        </p:nvCxnSpPr>
        <p:spPr>
          <a:xfrm>
            <a:off x="2635250" y="3559888"/>
            <a:ext cx="469900" cy="415926"/>
          </a:xfrm>
          <a:prstGeom prst="straightConnector1">
            <a:avLst/>
          </a:prstGeom>
          <a:ln w="28575">
            <a:solidFill>
              <a:srgbClr val="007A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F4726A-6B8A-4557-A39D-32454294735A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635250" y="4155732"/>
            <a:ext cx="905928" cy="144128"/>
          </a:xfrm>
          <a:prstGeom prst="straightConnector1">
            <a:avLst/>
          </a:prstGeom>
          <a:ln w="28575">
            <a:solidFill>
              <a:srgbClr val="007A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0505C4-8DB5-4C1B-BBB3-82EE0382FF5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069406" y="3559887"/>
            <a:ext cx="1453380" cy="500596"/>
          </a:xfrm>
          <a:prstGeom prst="straightConnector1">
            <a:avLst/>
          </a:prstGeom>
          <a:ln w="28575">
            <a:solidFill>
              <a:srgbClr val="007A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4485CB-9413-43BE-B961-0EBC2AC6CC2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686425" y="4299859"/>
            <a:ext cx="836361" cy="131795"/>
          </a:xfrm>
          <a:prstGeom prst="straightConnector1">
            <a:avLst/>
          </a:prstGeom>
          <a:ln w="28575">
            <a:solidFill>
              <a:srgbClr val="007AC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4428918-872D-4D34-9BC5-301E541C087D}"/>
              </a:ext>
            </a:extLst>
          </p:cNvPr>
          <p:cNvSpPr txBox="1"/>
          <p:nvPr/>
        </p:nvSpPr>
        <p:spPr>
          <a:xfrm>
            <a:off x="2853019" y="3912929"/>
            <a:ext cx="688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AC2"/>
                </a:solidFill>
              </a:rPr>
              <a:t>Four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1BCBDD-7F1F-452A-990B-C93F4612EC9F}"/>
              </a:ext>
            </a:extLst>
          </p:cNvPr>
          <p:cNvSpPr txBox="1"/>
          <p:nvPr/>
        </p:nvSpPr>
        <p:spPr>
          <a:xfrm>
            <a:off x="3382984" y="3911662"/>
            <a:ext cx="885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AC2"/>
                </a:solidFill>
              </a:rPr>
              <a:t>fishing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7AA0CF-C6E2-477F-856E-FBB6CD7CBB42}"/>
              </a:ext>
            </a:extLst>
          </p:cNvPr>
          <p:cNvSpPr txBox="1"/>
          <p:nvPr/>
        </p:nvSpPr>
        <p:spPr>
          <a:xfrm>
            <a:off x="4139687" y="3910912"/>
            <a:ext cx="1051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AC2"/>
                </a:solidFill>
              </a:rPr>
              <a:t>trawlers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A4BF16-1FC2-41AA-AF13-9072F2018388}"/>
              </a:ext>
            </a:extLst>
          </p:cNvPr>
          <p:cNvSpPr txBox="1"/>
          <p:nvPr/>
        </p:nvSpPr>
        <p:spPr>
          <a:xfrm>
            <a:off x="2853019" y="4185248"/>
            <a:ext cx="29607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007AC2"/>
                </a:solidFill>
              </a:rPr>
              <a:t>Dredging the frothy waves</a:t>
            </a: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23 -1.85185E-6 L -1.66667E-6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2" grpId="0" animBg="1"/>
      <p:bldP spid="12" grpId="0" uiExpand="1" build="p" animBg="1"/>
      <p:bldP spid="13" grpId="0" animBg="1"/>
      <p:bldP spid="14" grpId="0" animBg="1"/>
      <p:bldP spid="15" grpId="0" animBg="1"/>
      <p:bldP spid="16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AE29C0-6871-4383-B8E1-0070B6AC74CF}"/>
              </a:ext>
            </a:extLst>
          </p:cNvPr>
          <p:cNvSpPr/>
          <p:nvPr/>
        </p:nvSpPr>
        <p:spPr>
          <a:xfrm>
            <a:off x="3851274" y="731960"/>
            <a:ext cx="44672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Based on ‘Playgrounds’ by </a:t>
            </a:r>
            <a:r>
              <a:rPr lang="en-GB" dirty="0" err="1"/>
              <a:t>Berlie</a:t>
            </a:r>
            <a:r>
              <a:rPr lang="en-GB" dirty="0"/>
              <a:t> Doherty.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A0C23-90B8-4AF0-B00F-B191F31C40C1}"/>
              </a:ext>
            </a:extLst>
          </p:cNvPr>
          <p:cNvSpPr/>
          <p:nvPr/>
        </p:nvSpPr>
        <p:spPr>
          <a:xfrm>
            <a:off x="381000" y="549275"/>
            <a:ext cx="3152776" cy="642370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52000"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Day 2: Poetry</a:t>
            </a:r>
            <a:endParaRPr lang="en-GB" sz="3200" b="1" dirty="0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C661B1CA-02B1-4410-9905-AE16337FFAEF}"/>
              </a:ext>
            </a:extLst>
          </p:cNvPr>
          <p:cNvSpPr/>
          <p:nvPr/>
        </p:nvSpPr>
        <p:spPr>
          <a:xfrm>
            <a:off x="2995612" y="3036041"/>
            <a:ext cx="3152776" cy="785921"/>
          </a:xfrm>
          <a:prstGeom prst="rect">
            <a:avLst/>
          </a:prstGeom>
          <a:solidFill>
            <a:srgbClr val="25B7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52000" rIns="108000" bIns="252000" rtlCol="0" anchor="ctr">
            <a:spAutoFit/>
          </a:bodyPr>
          <a:lstStyle/>
          <a:p>
            <a:pPr algn="ctr"/>
            <a:r>
              <a:rPr lang="en-GB" b="1" dirty="0"/>
              <a:t>Poem can be found here.</a:t>
            </a:r>
            <a:endParaRPr lang="en-GB" b="1" i="1" dirty="0"/>
          </a:p>
        </p:txBody>
      </p:sp>
      <p:sp>
        <p:nvSpPr>
          <p:cNvPr id="7" name="Questions">
            <a:extLst>
              <a:ext uri="{FF2B5EF4-FFF2-40B4-BE49-F238E27FC236}">
                <a16:creationId xmlns:a16="http://schemas.microsoft.com/office/drawing/2014/main" id="{EB7B5245-7D0F-459C-AED6-5957F02D0CBD}"/>
              </a:ext>
            </a:extLst>
          </p:cNvPr>
          <p:cNvSpPr/>
          <p:nvPr/>
        </p:nvSpPr>
        <p:spPr>
          <a:xfrm>
            <a:off x="3902075" y="4889451"/>
            <a:ext cx="1339850" cy="537034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Questions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5BE43-26A4-4C7B-A855-BAA6C10AEB0A}"/>
              </a:ext>
            </a:extLst>
          </p:cNvPr>
          <p:cNvSpPr/>
          <p:nvPr/>
        </p:nvSpPr>
        <p:spPr>
          <a:xfrm>
            <a:off x="755651" y="1333500"/>
            <a:ext cx="3359150" cy="3323557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is the poem about?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Which question does the poet say 5 times?</a:t>
            </a:r>
          </a:p>
          <a:p>
            <a:pPr marL="342900" indent="-342900">
              <a:buFont typeface="+mj-lt"/>
              <a:buAutoNum type="arabicPeriod"/>
            </a:pPr>
            <a:r>
              <a:rPr lang="en-GB" spc="-20" dirty="0">
                <a:solidFill>
                  <a:schemeClr val="tx1"/>
                </a:solidFill>
              </a:rPr>
              <a:t>What does ‘</a:t>
            </a:r>
            <a:r>
              <a:rPr lang="en-GB" spc="-20" dirty="0" err="1">
                <a:solidFill>
                  <a:schemeClr val="tx1"/>
                </a:solidFill>
              </a:rPr>
              <a:t>gobby</a:t>
            </a:r>
            <a:r>
              <a:rPr lang="en-GB" spc="-20" dirty="0">
                <a:solidFill>
                  <a:schemeClr val="tx1"/>
                </a:solidFill>
              </a:rPr>
              <a:t>’ mean?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are the children doing in the playground?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Which words tell you that the playground is noisy?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1E7AC-BD7A-4581-9CF4-301074B456BA}"/>
              </a:ext>
            </a:extLst>
          </p:cNvPr>
          <p:cNvSpPr/>
          <p:nvPr/>
        </p:nvSpPr>
        <p:spPr>
          <a:xfrm>
            <a:off x="4286250" y="1333500"/>
            <a:ext cx="4102100" cy="3324225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MA/HA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Describe the playground.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Why is a playground like a whirlwind?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 author repeats, ‘know what I mean?’ Why?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does the word ‘kaleidoscope’ imply about the playground?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Why did the author choose to use a similar first line to each verse?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DE924-C17D-4266-BB62-CC02C7C47B0B}"/>
              </a:ext>
            </a:extLst>
          </p:cNvPr>
          <p:cNvSpPr/>
          <p:nvPr/>
        </p:nvSpPr>
        <p:spPr>
          <a:xfrm>
            <a:off x="755650" y="4798912"/>
            <a:ext cx="7632700" cy="1293913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Extra Challenge:</a:t>
            </a:r>
          </a:p>
          <a:p>
            <a:pPr algn="ctr"/>
            <a:r>
              <a:rPr lang="en-GB" spc="-30" dirty="0">
                <a:solidFill>
                  <a:schemeClr val="tx1"/>
                </a:solidFill>
              </a:rPr>
              <a:t>‘</a:t>
            </a:r>
            <a:r>
              <a:rPr lang="en-GB" spc="-30" dirty="0">
                <a:solidFill>
                  <a:srgbClr val="007AC2"/>
                </a:solidFill>
              </a:rPr>
              <a:t>And playgrounds are such busy places…</a:t>
            </a:r>
            <a:r>
              <a:rPr lang="en-GB" spc="-30" dirty="0">
                <a:solidFill>
                  <a:schemeClr val="tx1"/>
                </a:solidFill>
              </a:rPr>
              <a:t>’</a:t>
            </a:r>
          </a:p>
          <a:p>
            <a:pPr algn="ctr"/>
            <a:r>
              <a:rPr lang="en-GB" spc="-30" dirty="0">
                <a:solidFill>
                  <a:schemeClr val="tx1"/>
                </a:solidFill>
              </a:rPr>
              <a:t>Try and write a verse that follows the same patterns that the authors uses, starting with this line.</a:t>
            </a:r>
          </a:p>
        </p:txBody>
      </p:sp>
    </p:spTree>
    <p:extLst>
      <p:ext uri="{BB962C8B-B14F-4D97-AF65-F5344CB8AC3E}">
        <p14:creationId xmlns:p14="http://schemas.microsoft.com/office/powerpoint/2010/main" val="286485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23 -1.85185E-6 L -1.38889E-6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39319A-0966-4822-9416-A41A7BCF47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0912" y="1191645"/>
            <a:ext cx="8791782" cy="5308135"/>
          </a:xfrm>
          <a:prstGeom prst="rect">
            <a:avLst/>
          </a:prstGeom>
        </p:spPr>
      </p:pic>
      <p:pic>
        <p:nvPicPr>
          <p:cNvPr id="10" name="border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A2B552F-62B2-4CF6-BEAD-EFE021A0E8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30848" y="1374331"/>
            <a:ext cx="4282303" cy="3265097"/>
          </a:xfrm>
          <a:prstGeom prst="rect">
            <a:avLst/>
          </a:prstGeom>
          <a:solidFill>
            <a:srgbClr val="11743A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dirty="0"/>
              <a:t>In the racetrack of champions I heard…</a:t>
            </a:r>
          </a:p>
          <a:p>
            <a:r>
              <a:rPr lang="en-GB" i="1" dirty="0"/>
              <a:t>Three aggressive engines</a:t>
            </a:r>
          </a:p>
          <a:p>
            <a:r>
              <a:rPr lang="en-GB" i="1" dirty="0"/>
              <a:t>Warming up at the start line.</a:t>
            </a:r>
          </a:p>
          <a:p>
            <a:endParaRPr lang="en-GB" dirty="0"/>
          </a:p>
          <a:p>
            <a:r>
              <a:rPr lang="en-GB" dirty="0"/>
              <a:t>In the racetrack of champions I heard…</a:t>
            </a:r>
          </a:p>
          <a:p>
            <a:r>
              <a:rPr lang="en-GB" i="1" dirty="0"/>
              <a:t>Twelve sneaky tyres</a:t>
            </a:r>
          </a:p>
          <a:p>
            <a:r>
              <a:rPr lang="en-GB" i="1" dirty="0"/>
              <a:t>Burning rubber marks on the track.</a:t>
            </a:r>
          </a:p>
          <a:p>
            <a:endParaRPr lang="en-GB" dirty="0"/>
          </a:p>
          <a:p>
            <a:r>
              <a:rPr lang="en-GB" dirty="0"/>
              <a:t>In the racetrack of champions I heard…</a:t>
            </a:r>
          </a:p>
          <a:p>
            <a:r>
              <a:rPr lang="en-GB" i="1" dirty="0"/>
              <a:t>Thousands of cheering spectators</a:t>
            </a:r>
          </a:p>
          <a:p>
            <a:r>
              <a:rPr lang="en-GB" i="1" dirty="0"/>
              <a:t>Engrossed in the rapid race.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137025" y="731960"/>
            <a:ext cx="34925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Building poems from a structure.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8ABFF0-1DCE-4CF7-BD60-6AD1E87192EA}"/>
              </a:ext>
            </a:extLst>
          </p:cNvPr>
          <p:cNvSpPr/>
          <p:nvPr/>
        </p:nvSpPr>
        <p:spPr>
          <a:xfrm>
            <a:off x="381000" y="549275"/>
            <a:ext cx="3160178" cy="642370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52000"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Day 3: Poetry</a:t>
            </a:r>
            <a:endParaRPr lang="en-GB" sz="32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CC09E0-086E-48DE-A30A-1B2978DFBD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04" t="-2794" r="-14111" b="-3307"/>
          <a:stretch/>
        </p:blipFill>
        <p:spPr>
          <a:xfrm>
            <a:off x="-925177" y="1700050"/>
            <a:ext cx="841708" cy="30885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7FB7D79-C9F9-4459-B1D3-4F6AC14592BA}"/>
              </a:ext>
            </a:extLst>
          </p:cNvPr>
          <p:cNvSpPr/>
          <p:nvPr/>
        </p:nvSpPr>
        <p:spPr>
          <a:xfrm>
            <a:off x="755650" y="4807666"/>
            <a:ext cx="7632700" cy="1479993"/>
          </a:xfrm>
          <a:prstGeom prst="rect">
            <a:avLst/>
          </a:prstGeom>
          <a:solidFill>
            <a:schemeClr val="bg1"/>
          </a:solidFill>
          <a:ln w="28575">
            <a:solidFill>
              <a:srgbClr val="0096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08000" bIns="108000" rtlCol="0" anchor="ctr">
            <a:spAutoFit/>
          </a:bodyPr>
          <a:lstStyle/>
          <a:p>
            <a:r>
              <a:rPr lang="en-GB" sz="1600" b="1" dirty="0">
                <a:solidFill>
                  <a:schemeClr val="tx1"/>
                </a:solidFill>
              </a:rPr>
              <a:t>Can you add your own verse to this poem?</a:t>
            </a:r>
          </a:p>
          <a:p>
            <a:r>
              <a:rPr lang="en-GB" sz="1600" dirty="0">
                <a:solidFill>
                  <a:schemeClr val="tx1"/>
                </a:solidFill>
              </a:rPr>
              <a:t>Start with a </a:t>
            </a:r>
            <a:r>
              <a:rPr lang="en-GB" sz="1600" dirty="0">
                <a:solidFill>
                  <a:srgbClr val="009640"/>
                </a:solidFill>
              </a:rPr>
              <a:t>number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an </a:t>
            </a:r>
            <a:r>
              <a:rPr lang="en-GB" sz="1600" dirty="0">
                <a:solidFill>
                  <a:srgbClr val="009640"/>
                </a:solidFill>
              </a:rPr>
              <a:t>adjective</a:t>
            </a:r>
            <a:r>
              <a:rPr lang="en-GB" sz="1600" dirty="0">
                <a:solidFill>
                  <a:schemeClr val="tx1"/>
                </a:solidFill>
              </a:rPr>
              <a:t> (e.g. Aggressive).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a </a:t>
            </a:r>
            <a:r>
              <a:rPr lang="en-GB" sz="1600" dirty="0">
                <a:solidFill>
                  <a:srgbClr val="009640"/>
                </a:solidFill>
              </a:rPr>
              <a:t>noun</a:t>
            </a:r>
            <a:r>
              <a:rPr lang="en-GB" sz="1600" dirty="0">
                <a:solidFill>
                  <a:schemeClr val="tx1"/>
                </a:solidFill>
              </a:rPr>
              <a:t> (engines, tyres, drivers… what else would be on a race track?)</a:t>
            </a:r>
          </a:p>
          <a:p>
            <a:r>
              <a:rPr lang="en-GB" sz="1600" dirty="0">
                <a:solidFill>
                  <a:schemeClr val="tx1"/>
                </a:solidFill>
              </a:rPr>
              <a:t>Then </a:t>
            </a:r>
            <a:r>
              <a:rPr lang="en-GB" sz="1600" dirty="0">
                <a:solidFill>
                  <a:srgbClr val="009640"/>
                </a:solidFill>
              </a:rPr>
              <a:t>explain what your noun is doing</a:t>
            </a:r>
            <a:r>
              <a:rPr lang="en-GB" sz="16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C735EA-C6F3-4CEE-9D85-F4C3DB566E05}"/>
              </a:ext>
            </a:extLst>
          </p:cNvPr>
          <p:cNvSpPr/>
          <p:nvPr/>
        </p:nvSpPr>
        <p:spPr>
          <a:xfrm>
            <a:off x="1118731" y="4072095"/>
            <a:ext cx="1046146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adjective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10AFCD6-44C9-4693-98F0-91B1AA445936}"/>
              </a:ext>
            </a:extLst>
          </p:cNvPr>
          <p:cNvSpPr/>
          <p:nvPr/>
        </p:nvSpPr>
        <p:spPr>
          <a:xfrm>
            <a:off x="1218681" y="3289500"/>
            <a:ext cx="935021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number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F246470-9D88-41D2-B8C7-0637F5A2E5C4}"/>
              </a:ext>
            </a:extLst>
          </p:cNvPr>
          <p:cNvSpPr/>
          <p:nvPr/>
        </p:nvSpPr>
        <p:spPr>
          <a:xfrm>
            <a:off x="6992161" y="3890472"/>
            <a:ext cx="1299124" cy="710552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What is it doing?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25F0BE5-4BD7-462A-A47C-41D5C65F38FC}"/>
              </a:ext>
            </a:extLst>
          </p:cNvPr>
          <p:cNvSpPr/>
          <p:nvPr/>
        </p:nvSpPr>
        <p:spPr>
          <a:xfrm>
            <a:off x="6979122" y="3120898"/>
            <a:ext cx="935021" cy="464331"/>
          </a:xfrm>
          <a:prstGeom prst="rect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noun</a:t>
            </a:r>
            <a:endParaRPr lang="en-GB" sz="16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7A10EB8-B003-424D-9899-C8361D225DA8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2153702" y="3521666"/>
            <a:ext cx="486161" cy="479447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F4726A-6B8A-4557-A39D-32454294735A}"/>
              </a:ext>
            </a:extLst>
          </p:cNvPr>
          <p:cNvCxnSpPr>
            <a:cxnSpLocks/>
            <a:stCxn id="13" idx="3"/>
            <a:endCxn id="31" idx="0"/>
          </p:cNvCxnSpPr>
          <p:nvPr/>
        </p:nvCxnSpPr>
        <p:spPr>
          <a:xfrm flipV="1">
            <a:off x="2164877" y="4194461"/>
            <a:ext cx="1856595" cy="10980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640505C4-8DB5-4C1B-BBB3-82EE0382FF56}"/>
              </a:ext>
            </a:extLst>
          </p:cNvPr>
          <p:cNvCxnSpPr>
            <a:cxnSpLocks/>
            <a:stCxn id="16" idx="1"/>
          </p:cNvCxnSpPr>
          <p:nvPr/>
        </p:nvCxnSpPr>
        <p:spPr>
          <a:xfrm flipH="1">
            <a:off x="5987114" y="3353064"/>
            <a:ext cx="992008" cy="664289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D4485CB-9413-43BE-B961-0EBC2AC6CC27}"/>
              </a:ext>
            </a:extLst>
          </p:cNvPr>
          <p:cNvCxnSpPr>
            <a:cxnSpLocks/>
            <a:stCxn id="15" idx="1"/>
          </p:cNvCxnSpPr>
          <p:nvPr/>
        </p:nvCxnSpPr>
        <p:spPr>
          <a:xfrm flipH="1">
            <a:off x="5383850" y="4245748"/>
            <a:ext cx="1608311" cy="126881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4428918-872D-4D34-9BC5-301E541C087D}"/>
              </a:ext>
            </a:extLst>
          </p:cNvPr>
          <p:cNvSpPr txBox="1"/>
          <p:nvPr/>
        </p:nvSpPr>
        <p:spPr>
          <a:xfrm>
            <a:off x="2448204" y="3922453"/>
            <a:ext cx="1284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92D050"/>
                </a:solidFill>
              </a:rPr>
              <a:t>Thousands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61BCBDD-7F1F-452A-990B-C93F4612EC9F}"/>
              </a:ext>
            </a:extLst>
          </p:cNvPr>
          <p:cNvSpPr txBox="1"/>
          <p:nvPr/>
        </p:nvSpPr>
        <p:spPr>
          <a:xfrm>
            <a:off x="3855596" y="3922453"/>
            <a:ext cx="10961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92D050"/>
                </a:solidFill>
              </a:rPr>
              <a:t>cheering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7AA0CF-C6E2-477F-856E-FBB6CD7CBB42}"/>
              </a:ext>
            </a:extLst>
          </p:cNvPr>
          <p:cNvSpPr txBox="1"/>
          <p:nvPr/>
        </p:nvSpPr>
        <p:spPr>
          <a:xfrm>
            <a:off x="4781344" y="3920607"/>
            <a:ext cx="1207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92D050"/>
                </a:solidFill>
              </a:rPr>
              <a:t>spectators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AA4BF16-1FC2-41AA-AF13-9072F2018388}"/>
              </a:ext>
            </a:extLst>
          </p:cNvPr>
          <p:cNvSpPr txBox="1"/>
          <p:nvPr/>
        </p:nvSpPr>
        <p:spPr>
          <a:xfrm>
            <a:off x="2447286" y="4194461"/>
            <a:ext cx="3148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solidFill>
                  <a:srgbClr val="92D050"/>
                </a:solidFill>
              </a:rPr>
              <a:t>Engrossed in the rapid race.</a:t>
            </a:r>
          </a:p>
        </p:txBody>
      </p:sp>
    </p:spTree>
    <p:extLst>
      <p:ext uri="{BB962C8B-B14F-4D97-AF65-F5344CB8AC3E}">
        <p14:creationId xmlns:p14="http://schemas.microsoft.com/office/powerpoint/2010/main" val="772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23 -1.85185E-6 L -1.66667E-6 -1.85185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2" grpId="0" animBg="1"/>
      <p:bldP spid="12" grpId="0" uiExpand="1" build="p" animBg="1"/>
      <p:bldP spid="13" grpId="0" animBg="1"/>
      <p:bldP spid="14" grpId="0" animBg="1"/>
      <p:bldP spid="15" grpId="0" animBg="1"/>
      <p:bldP spid="16" grpId="0" animBg="1"/>
      <p:bldP spid="28" grpId="0"/>
      <p:bldP spid="28" grpId="1"/>
      <p:bldP spid="29" grpId="0"/>
      <p:bldP spid="29" grpId="1"/>
      <p:bldP spid="30" grpId="0"/>
      <p:bldP spid="30" grpId="1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AE29C0-6871-4383-B8E1-0070B6AC74CF}"/>
              </a:ext>
            </a:extLst>
          </p:cNvPr>
          <p:cNvSpPr/>
          <p:nvPr/>
        </p:nvSpPr>
        <p:spPr>
          <a:xfrm>
            <a:off x="3851274" y="589085"/>
            <a:ext cx="44672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Based on ‘Please do not feed the animals’ by Robert Hull.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A0C23-90B8-4AF0-B00F-B191F31C40C1}"/>
              </a:ext>
            </a:extLst>
          </p:cNvPr>
          <p:cNvSpPr/>
          <p:nvPr/>
        </p:nvSpPr>
        <p:spPr>
          <a:xfrm>
            <a:off x="380999" y="549275"/>
            <a:ext cx="3228975" cy="642370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52000"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Day 4: Poetry</a:t>
            </a:r>
            <a:endParaRPr lang="en-GB" sz="3200" b="1" dirty="0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C661B1CA-02B1-4410-9905-AE16337FFAEF}"/>
              </a:ext>
            </a:extLst>
          </p:cNvPr>
          <p:cNvSpPr/>
          <p:nvPr/>
        </p:nvSpPr>
        <p:spPr>
          <a:xfrm>
            <a:off x="2995612" y="3036041"/>
            <a:ext cx="3152776" cy="785921"/>
          </a:xfrm>
          <a:prstGeom prst="rect">
            <a:avLst/>
          </a:prstGeom>
          <a:solidFill>
            <a:srgbClr val="25B7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52000" rIns="108000" bIns="252000" rtlCol="0" anchor="ctr">
            <a:spAutoFit/>
          </a:bodyPr>
          <a:lstStyle/>
          <a:p>
            <a:pPr algn="ctr"/>
            <a:r>
              <a:rPr lang="en-GB" b="1" dirty="0"/>
              <a:t>Poem can be found here.</a:t>
            </a:r>
            <a:endParaRPr lang="en-GB" b="1" i="1" dirty="0"/>
          </a:p>
        </p:txBody>
      </p:sp>
      <p:sp>
        <p:nvSpPr>
          <p:cNvPr id="7" name="Questions">
            <a:extLst>
              <a:ext uri="{FF2B5EF4-FFF2-40B4-BE49-F238E27FC236}">
                <a16:creationId xmlns:a16="http://schemas.microsoft.com/office/drawing/2014/main" id="{EB7B5245-7D0F-459C-AED6-5957F02D0CBD}"/>
              </a:ext>
            </a:extLst>
          </p:cNvPr>
          <p:cNvSpPr/>
          <p:nvPr/>
        </p:nvSpPr>
        <p:spPr>
          <a:xfrm>
            <a:off x="3902075" y="4889451"/>
            <a:ext cx="1339850" cy="537034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Questions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5BE43-26A4-4C7B-A855-BAA6C10AEB0A}"/>
              </a:ext>
            </a:extLst>
          </p:cNvPr>
          <p:cNvSpPr/>
          <p:nvPr/>
        </p:nvSpPr>
        <p:spPr>
          <a:xfrm>
            <a:off x="755650" y="1333500"/>
            <a:ext cx="3397250" cy="3228326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is the poem about?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time of the year is it?</a:t>
            </a:r>
          </a:p>
          <a:p>
            <a:pPr marL="342900" indent="-342900">
              <a:buFont typeface="+mj-lt"/>
              <a:buAutoNum type="arabicPeriod"/>
            </a:pPr>
            <a:r>
              <a:rPr lang="en-GB" spc="-30" dirty="0">
                <a:solidFill>
                  <a:schemeClr val="tx1"/>
                </a:solidFill>
              </a:rPr>
              <a:t>Have you ever seen a sign telling you not to do something? What did it say?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Choose your favourite part.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1E7AC-BD7A-4581-9CF4-301074B456BA}"/>
              </a:ext>
            </a:extLst>
          </p:cNvPr>
          <p:cNvSpPr/>
          <p:nvPr/>
        </p:nvSpPr>
        <p:spPr>
          <a:xfrm>
            <a:off x="4295775" y="1333500"/>
            <a:ext cx="4092575" cy="3228975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MA/HA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Look up ‘disdain’ in the dictionary.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Why are the grapes and meringues not allowed?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do you think could happen if the rattlesnakes ate fruit cakes?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Does the poet like animals? How do you know?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Which part of the poem impressed you the most? Explain why.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DE924-C17D-4266-BB62-CC02C7C47B0B}"/>
              </a:ext>
            </a:extLst>
          </p:cNvPr>
          <p:cNvSpPr/>
          <p:nvPr/>
        </p:nvSpPr>
        <p:spPr>
          <a:xfrm>
            <a:off x="755650" y="4715820"/>
            <a:ext cx="7632700" cy="767405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Extra Challenge:</a:t>
            </a:r>
          </a:p>
          <a:p>
            <a:pPr algn="ctr"/>
            <a:r>
              <a:rPr lang="en-GB" spc="-30" dirty="0">
                <a:solidFill>
                  <a:schemeClr val="tx1"/>
                </a:solidFill>
              </a:rPr>
              <a:t>Can you </a:t>
            </a:r>
            <a:r>
              <a:rPr lang="en-GB" spc="-30" dirty="0">
                <a:solidFill>
                  <a:srgbClr val="007AC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find out more about Robert Hull</a:t>
            </a:r>
            <a:r>
              <a:rPr lang="en-GB" spc="-30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3772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23 2.59259E-6 L -1.38889E-6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1AE29C0-6871-4383-B8E1-0070B6AC74CF}"/>
              </a:ext>
            </a:extLst>
          </p:cNvPr>
          <p:cNvSpPr/>
          <p:nvPr/>
        </p:nvSpPr>
        <p:spPr>
          <a:xfrm>
            <a:off x="3851274" y="589085"/>
            <a:ext cx="4467225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en-GB" dirty="0"/>
              <a:t>Based on ‘Dawn meets the Queen’ by Chrissie Gittins.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EA0C23-90B8-4AF0-B00F-B191F31C40C1}"/>
              </a:ext>
            </a:extLst>
          </p:cNvPr>
          <p:cNvSpPr/>
          <p:nvPr/>
        </p:nvSpPr>
        <p:spPr>
          <a:xfrm>
            <a:off x="381000" y="549275"/>
            <a:ext cx="3152776" cy="642370"/>
          </a:xfrm>
          <a:prstGeom prst="rect">
            <a:avLst/>
          </a:prstGeom>
          <a:solidFill>
            <a:srgbClr val="007A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Ins="252000" rtlCol="0" anchor="ctr"/>
          <a:lstStyle/>
          <a:p>
            <a:r>
              <a:rPr lang="en-GB" sz="3200" b="1" dirty="0">
                <a:solidFill>
                  <a:schemeClr val="bg1"/>
                </a:solidFill>
                <a:latin typeface="+mn-lt"/>
              </a:rPr>
              <a:t>Day 5: Poetry</a:t>
            </a:r>
            <a:endParaRPr lang="en-GB" sz="3200" b="1" dirty="0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C661B1CA-02B1-4410-9905-AE16337FFAEF}"/>
              </a:ext>
            </a:extLst>
          </p:cNvPr>
          <p:cNvSpPr/>
          <p:nvPr/>
        </p:nvSpPr>
        <p:spPr>
          <a:xfrm>
            <a:off x="2995612" y="3036041"/>
            <a:ext cx="3152776" cy="785921"/>
          </a:xfrm>
          <a:prstGeom prst="rect">
            <a:avLst/>
          </a:prstGeom>
          <a:solidFill>
            <a:srgbClr val="25B7BC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252000" rIns="108000" bIns="252000" rtlCol="0" anchor="ctr">
            <a:spAutoFit/>
          </a:bodyPr>
          <a:lstStyle/>
          <a:p>
            <a:pPr algn="ctr"/>
            <a:r>
              <a:rPr lang="en-GB" b="1" dirty="0"/>
              <a:t>Poem can be found here.</a:t>
            </a:r>
            <a:endParaRPr lang="en-GB" b="1" i="1" dirty="0"/>
          </a:p>
        </p:txBody>
      </p:sp>
      <p:sp>
        <p:nvSpPr>
          <p:cNvPr id="7" name="Questions">
            <a:extLst>
              <a:ext uri="{FF2B5EF4-FFF2-40B4-BE49-F238E27FC236}">
                <a16:creationId xmlns:a16="http://schemas.microsoft.com/office/drawing/2014/main" id="{EB7B5245-7D0F-459C-AED6-5957F02D0CBD}"/>
              </a:ext>
            </a:extLst>
          </p:cNvPr>
          <p:cNvSpPr/>
          <p:nvPr/>
        </p:nvSpPr>
        <p:spPr>
          <a:xfrm>
            <a:off x="3902075" y="4889451"/>
            <a:ext cx="1339850" cy="537034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44000" rIns="144000" bIns="144000" rtlCol="0" anchor="ctr">
            <a:spAutoFit/>
          </a:bodyPr>
          <a:lstStyle/>
          <a:p>
            <a:pPr algn="ctr"/>
            <a:r>
              <a:rPr lang="en-GB" sz="1600" b="1" dirty="0">
                <a:solidFill>
                  <a:schemeClr val="tx1"/>
                </a:solidFill>
              </a:rPr>
              <a:t>Questions</a:t>
            </a:r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55BE43-26A4-4C7B-A855-BAA6C10AEB0A}"/>
              </a:ext>
            </a:extLst>
          </p:cNvPr>
          <p:cNvSpPr/>
          <p:nvPr/>
        </p:nvSpPr>
        <p:spPr>
          <a:xfrm>
            <a:off x="755650" y="1333500"/>
            <a:ext cx="3146425" cy="3809234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LA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What were the chandeliers like?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 is the main character?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 had taken Dawn to the Queen’s palace?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Who is like Dawn’s Nan?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961E7AC-BD7A-4581-9CF4-301074B456BA}"/>
              </a:ext>
            </a:extLst>
          </p:cNvPr>
          <p:cNvSpPr/>
          <p:nvPr/>
        </p:nvSpPr>
        <p:spPr>
          <a:xfrm>
            <a:off x="4079875" y="1333500"/>
            <a:ext cx="4308475" cy="3810000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MA/HA Questions</a:t>
            </a:r>
          </a:p>
          <a:p>
            <a:pPr algn="ctr"/>
            <a:endParaRPr lang="en-GB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The author writes ‘THE QUEEN’ in capital letters. What does this tell you about how Dawn is feeling?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‘My mouth was as wide as Japan.’ What did the author mean by this?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Which words and phrases imply that the Queen’s palace was rich </a:t>
            </a:r>
            <a:br>
              <a:rPr lang="en-GB" dirty="0">
                <a:solidFill>
                  <a:schemeClr val="tx1"/>
                </a:solidFill>
              </a:rPr>
            </a:br>
            <a:r>
              <a:rPr lang="en-GB" dirty="0">
                <a:solidFill>
                  <a:schemeClr val="tx1"/>
                </a:solidFill>
              </a:rPr>
              <a:t>or fancy?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>
                <a:solidFill>
                  <a:schemeClr val="tx1"/>
                </a:solidFill>
              </a:rPr>
              <a:t>Find the word in the poem that means ‘small’. Think of another word that means the same.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8FDE924-C17D-4266-BB62-CC02C7C47B0B}"/>
              </a:ext>
            </a:extLst>
          </p:cNvPr>
          <p:cNvSpPr/>
          <p:nvPr/>
        </p:nvSpPr>
        <p:spPr>
          <a:xfrm>
            <a:off x="755650" y="5325420"/>
            <a:ext cx="7632700" cy="767405"/>
          </a:xfrm>
          <a:prstGeom prst="rect">
            <a:avLst/>
          </a:prstGeom>
          <a:solidFill>
            <a:schemeClr val="bg1"/>
          </a:solidFill>
          <a:ln w="28575">
            <a:solidFill>
              <a:srgbClr val="007A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Extra Challenge:</a:t>
            </a:r>
          </a:p>
          <a:p>
            <a:pPr algn="ctr"/>
            <a:r>
              <a:rPr lang="en-GB" spc="-30" dirty="0">
                <a:solidFill>
                  <a:schemeClr val="tx1"/>
                </a:solidFill>
              </a:rPr>
              <a:t>Imagine you were invited to meet the Queen. Choose 3 questions to ask her.</a:t>
            </a:r>
          </a:p>
        </p:txBody>
      </p:sp>
    </p:spTree>
    <p:extLst>
      <p:ext uri="{BB962C8B-B14F-4D97-AF65-F5344CB8AC3E}">
        <p14:creationId xmlns:p14="http://schemas.microsoft.com/office/powerpoint/2010/main" val="358956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423 2.59259E-6 L -1.38889E-6 2.59259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7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6" grpId="0" animBg="1"/>
      <p:bldP spid="6" grpId="1" animBg="1"/>
      <p:bldP spid="7" grpId="0" animBg="1"/>
      <p:bldP spid="7" grpId="1" animBg="1"/>
      <p:bldP spid="8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1B37D4A5-90BB-4844-98B2-369F398C181C}" vid="{00783449-5817-44E1-8606-1A7DF4C9CE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102</TotalTime>
  <Words>666</Words>
  <Application>Microsoft Office PowerPoint</Application>
  <PresentationFormat>On-screen Show (4:3)</PresentationFormat>
  <Paragraphs>115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Twinkl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Marine Redon</dc:creator>
  <cp:lastModifiedBy>T Michael</cp:lastModifiedBy>
  <cp:revision>14</cp:revision>
  <dcterms:created xsi:type="dcterms:W3CDTF">2020-09-01T10:42:44Z</dcterms:created>
  <dcterms:modified xsi:type="dcterms:W3CDTF">2020-11-25T14:01:55Z</dcterms:modified>
</cp:coreProperties>
</file>