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1"/>
  </p:handoutMasterIdLst>
  <p:sldIdLst>
    <p:sldId id="256" r:id="rId2"/>
    <p:sldId id="286" r:id="rId3"/>
    <p:sldId id="278" r:id="rId4"/>
    <p:sldId id="258" r:id="rId5"/>
    <p:sldId id="259" r:id="rId6"/>
    <p:sldId id="300" r:id="rId7"/>
    <p:sldId id="301" r:id="rId8"/>
    <p:sldId id="260" r:id="rId9"/>
    <p:sldId id="261" r:id="rId10"/>
    <p:sldId id="264" r:id="rId11"/>
    <p:sldId id="265" r:id="rId12"/>
    <p:sldId id="298" r:id="rId13"/>
    <p:sldId id="297" r:id="rId14"/>
    <p:sldId id="295" r:id="rId15"/>
    <p:sldId id="299" r:id="rId16"/>
    <p:sldId id="303" r:id="rId17"/>
    <p:sldId id="302" r:id="rId18"/>
    <p:sldId id="289" r:id="rId19"/>
    <p:sldId id="266" r:id="rId20"/>
    <p:sldId id="292" r:id="rId21"/>
    <p:sldId id="293" r:id="rId22"/>
    <p:sldId id="294" r:id="rId23"/>
    <p:sldId id="267" r:id="rId24"/>
    <p:sldId id="276" r:id="rId25"/>
    <p:sldId id="268" r:id="rId26"/>
    <p:sldId id="269" r:id="rId27"/>
    <p:sldId id="272" r:id="rId28"/>
    <p:sldId id="271" r:id="rId29"/>
    <p:sldId id="291" r:id="rId30"/>
    <p:sldId id="279" r:id="rId31"/>
    <p:sldId id="280" r:id="rId32"/>
    <p:sldId id="283" r:id="rId33"/>
    <p:sldId id="285" r:id="rId34"/>
    <p:sldId id="273" r:id="rId35"/>
    <p:sldId id="288" r:id="rId36"/>
    <p:sldId id="275" r:id="rId37"/>
    <p:sldId id="287" r:id="rId38"/>
    <p:sldId id="290" r:id="rId39"/>
    <p:sldId id="28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DF6435-9AC2-48DD-ABE6-803C53B01023}" type="datetimeFigureOut">
              <a:rPr lang="en-GB" smtClean="0"/>
              <a:t>14/02/2019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D3698-0B25-4977-AFF2-16F3CD78DD89}" type="slidenum">
              <a:rPr lang="en-GB" smtClean="0"/>
              <a:t>‹#›</a:t>
            </a:fld>
            <a:endParaRPr lang="en-GB"/>
          </a:p>
        </p:txBody>
      </p:sp>
    </p:spTree>
    <p:extLst>
      <p:ext uri="{BB962C8B-B14F-4D97-AF65-F5344CB8AC3E}">
        <p14:creationId xmlns:p14="http://schemas.microsoft.com/office/powerpoint/2010/main" val="39850359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2/14/2019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2/14/2019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gm9CIJ74Ox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nxietycanada.com/parenting/fight-flight-freez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XiCrniLQGY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time_continue=66&amp;v=DxIDKZHW3-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headspace.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ww.annafreud.org/what-we-do/schools-in-mind/resources-for-schools/we-all-have-mental-health-animation-teacher-toolki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annafreud.org/media/7207/05-talking-mental-health-assembly-powerpoint.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rethink.org/" TargetMode="External"/><Relationship Id="rId3" Type="http://schemas.openxmlformats.org/officeDocument/2006/relationships/hyperlink" Target="http://www.youngminds.org.uk/" TargetMode="External"/><Relationship Id="rId7" Type="http://schemas.openxmlformats.org/officeDocument/2006/relationships/hyperlink" Target="http://www.eif.org.uk/" TargetMode="External"/><Relationship Id="rId12" Type="http://schemas.openxmlformats.org/officeDocument/2006/relationships/hyperlink" Target="http://www.mind.org.uk/" TargetMode="External"/><Relationship Id="rId2" Type="http://schemas.openxmlformats.org/officeDocument/2006/relationships/hyperlink" Target="http://www.annafreud.org/" TargetMode="External"/><Relationship Id="rId1" Type="http://schemas.openxmlformats.org/officeDocument/2006/relationships/slideLayout" Target="../slideLayouts/slideLayout2.xml"/><Relationship Id="rId6" Type="http://schemas.openxmlformats.org/officeDocument/2006/relationships/hyperlink" Target="http://www.stem4.org.uk/" TargetMode="External"/><Relationship Id="rId11" Type="http://schemas.openxmlformats.org/officeDocument/2006/relationships/hyperlink" Target="http://www.minded.org.uk/" TargetMode="External"/><Relationship Id="rId5" Type="http://schemas.openxmlformats.org/officeDocument/2006/relationships/hyperlink" Target="http://www.kooth.com/" TargetMode="External"/><Relationship Id="rId10" Type="http://schemas.openxmlformats.org/officeDocument/2006/relationships/hyperlink" Target="https://safeguardinginschools.us12.list-manage.com/track/click?u=efe032677d94ceba51dd39a7f&amp;id=60913008b5&amp;e=b825bf96be" TargetMode="External"/><Relationship Id="rId4" Type="http://schemas.openxmlformats.org/officeDocument/2006/relationships/hyperlink" Target="http://www.childline.org.uk/" TargetMode="External"/><Relationship Id="rId9" Type="http://schemas.openxmlformats.org/officeDocument/2006/relationships/hyperlink" Target="http://www.samaritans.or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nnafreud.org/what-we-do/schools-in-mind/resources-for-schools/talking-mental-health-animation-teacher-toolk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nnafreud.org/what-we-do/improving-help/thrive-framework/#Accep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Mental health &amp; well being </a:t>
            </a:r>
            <a:endParaRPr lang="en-GB" dirty="0"/>
          </a:p>
        </p:txBody>
      </p:sp>
      <p:sp>
        <p:nvSpPr>
          <p:cNvPr id="3" name="Subtitle 2"/>
          <p:cNvSpPr>
            <a:spLocks noGrp="1"/>
          </p:cNvSpPr>
          <p:nvPr>
            <p:ph type="subTitle" idx="1"/>
          </p:nvPr>
        </p:nvSpPr>
        <p:spPr/>
        <p:txBody>
          <a:bodyPr/>
          <a:lstStyle/>
          <a:p>
            <a:r>
              <a:rPr lang="en-GB" dirty="0" smtClean="0"/>
              <a:t>Parent Presentation 13</a:t>
            </a:r>
            <a:r>
              <a:rPr lang="en-GB" baseline="30000" dirty="0" smtClean="0"/>
              <a:t>th</a:t>
            </a:r>
            <a:r>
              <a:rPr lang="en-GB" dirty="0" smtClean="0"/>
              <a:t> February 2019</a:t>
            </a:r>
            <a:endParaRPr lang="en-GB" dirty="0"/>
          </a:p>
        </p:txBody>
      </p:sp>
    </p:spTree>
    <p:extLst>
      <p:ext uri="{BB962C8B-B14F-4D97-AF65-F5344CB8AC3E}">
        <p14:creationId xmlns:p14="http://schemas.microsoft.com/office/powerpoint/2010/main" val="3075647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 model of the brain</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www.youtube.com/watch?v=gm9CIJ74Oxw</a:t>
            </a:r>
            <a:endParaRPr lang="en-GB" dirty="0" smtClean="0"/>
          </a:p>
          <a:p>
            <a:endParaRPr lang="en-GB" dirty="0"/>
          </a:p>
        </p:txBody>
      </p:sp>
    </p:spTree>
    <p:extLst>
      <p:ext uri="{BB962C8B-B14F-4D97-AF65-F5344CB8AC3E}">
        <p14:creationId xmlns:p14="http://schemas.microsoft.com/office/powerpoint/2010/main" val="458493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mental health</a:t>
            </a:r>
            <a:endParaRPr lang="en-GB" dirty="0"/>
          </a:p>
        </p:txBody>
      </p:sp>
      <p:sp>
        <p:nvSpPr>
          <p:cNvPr id="3" name="Content Placeholder 2"/>
          <p:cNvSpPr>
            <a:spLocks noGrp="1"/>
          </p:cNvSpPr>
          <p:nvPr>
            <p:ph idx="1"/>
          </p:nvPr>
        </p:nvSpPr>
        <p:spPr/>
        <p:txBody>
          <a:bodyPr/>
          <a:lstStyle/>
          <a:p>
            <a:r>
              <a:rPr lang="en-GB" dirty="0" smtClean="0"/>
              <a:t>Depression</a:t>
            </a:r>
          </a:p>
          <a:p>
            <a:r>
              <a:rPr lang="en-GB" dirty="0" smtClean="0"/>
              <a:t>Anxiety</a:t>
            </a:r>
          </a:p>
          <a:p>
            <a:r>
              <a:rPr lang="en-GB" dirty="0" smtClean="0"/>
              <a:t>Eating disorders</a:t>
            </a:r>
          </a:p>
          <a:p>
            <a:r>
              <a:rPr lang="en-GB" dirty="0" smtClean="0"/>
              <a:t>Suicide</a:t>
            </a:r>
          </a:p>
          <a:p>
            <a:r>
              <a:rPr lang="en-GB" dirty="0" smtClean="0"/>
              <a:t>OCD</a:t>
            </a:r>
          </a:p>
          <a:p>
            <a:r>
              <a:rPr lang="en-GB" dirty="0" smtClean="0"/>
              <a:t>Self Harm</a:t>
            </a:r>
          </a:p>
          <a:p>
            <a:endParaRPr lang="en-GB" dirty="0" smtClean="0"/>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9683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879501"/>
          </a:xfrm>
        </p:spPr>
        <p:txBody>
          <a:bodyPr/>
          <a:lstStyle/>
          <a:p>
            <a:r>
              <a:rPr lang="en-GB" dirty="0" smtClean="0"/>
              <a:t>anxiety</a:t>
            </a:r>
            <a:endParaRPr lang="en-GB" dirty="0"/>
          </a:p>
        </p:txBody>
      </p:sp>
      <p:sp>
        <p:nvSpPr>
          <p:cNvPr id="3" name="Content Placeholder 2"/>
          <p:cNvSpPr>
            <a:spLocks noGrp="1"/>
          </p:cNvSpPr>
          <p:nvPr>
            <p:ph idx="1"/>
          </p:nvPr>
        </p:nvSpPr>
        <p:spPr>
          <a:xfrm>
            <a:off x="1451579" y="2240280"/>
            <a:ext cx="9603275" cy="4617720"/>
          </a:xfrm>
        </p:spPr>
        <p:txBody>
          <a:bodyPr>
            <a:normAutofit fontScale="47500" lnSpcReduction="20000"/>
          </a:bodyPr>
          <a:lstStyle/>
          <a:p>
            <a:r>
              <a:rPr lang="en-GB" sz="2500" b="1" dirty="0">
                <a:solidFill>
                  <a:srgbClr val="0786BC"/>
                </a:solidFill>
                <a:latin typeface="Arial" panose="020B0604020202020204" pitchFamily="34" charset="0"/>
              </a:rPr>
              <a:t>Anxiety is normal.</a:t>
            </a:r>
            <a:r>
              <a:rPr lang="en-GB" sz="2500" dirty="0">
                <a:solidFill>
                  <a:srgbClr val="333333"/>
                </a:solidFill>
                <a:latin typeface="Arial" panose="020B0604020202020204" pitchFamily="34" charset="0"/>
              </a:rPr>
              <a:t> Everyone experiences anxiety from time to time. It alerts us to threats, protects us from danger and helps us reach important goals. For example, it is normal to feel anxious when encountering a bear on </a:t>
            </a:r>
            <a:r>
              <a:rPr lang="en-GB" sz="2500" dirty="0" smtClean="0">
                <a:solidFill>
                  <a:srgbClr val="333333"/>
                </a:solidFill>
                <a:latin typeface="Arial" panose="020B0604020202020204" pitchFamily="34" charset="0"/>
              </a:rPr>
              <a:t>a walk, </a:t>
            </a:r>
            <a:r>
              <a:rPr lang="en-GB" sz="2500" dirty="0">
                <a:solidFill>
                  <a:srgbClr val="333333"/>
                </a:solidFill>
                <a:latin typeface="Arial" panose="020B0604020202020204" pitchFamily="34" charset="0"/>
              </a:rPr>
              <a:t>or before taking an important exam.</a:t>
            </a:r>
          </a:p>
          <a:p>
            <a:r>
              <a:rPr lang="en-GB" sz="2500" b="1" dirty="0">
                <a:solidFill>
                  <a:srgbClr val="0786BC"/>
                </a:solidFill>
                <a:latin typeface="Arial" panose="020B0604020202020204" pitchFamily="34" charset="0"/>
              </a:rPr>
              <a:t>Anxiety is not dangerous.</a:t>
            </a:r>
            <a:r>
              <a:rPr lang="en-GB" sz="2500" dirty="0">
                <a:solidFill>
                  <a:srgbClr val="333333"/>
                </a:solidFill>
                <a:latin typeface="Arial" panose="020B0604020202020204" pitchFamily="34" charset="0"/>
              </a:rPr>
              <a:t> Although anxiety feels uncomfortable, it is temporary and will eventually decrease. The sensations we experience in an anxious situation are designed to alert and activate us. They are normal and part of our body’s natural response mechanism. Our body is smart enough to know when to </a:t>
            </a:r>
            <a:r>
              <a:rPr lang="en-GB" sz="2500" dirty="0" smtClean="0">
                <a:solidFill>
                  <a:srgbClr val="333333"/>
                </a:solidFill>
                <a:latin typeface="Arial" panose="020B0604020202020204" pitchFamily="34" charset="0"/>
              </a:rPr>
              <a:t>“ramp </a:t>
            </a:r>
            <a:r>
              <a:rPr lang="en-GB" sz="2500" dirty="0">
                <a:solidFill>
                  <a:srgbClr val="333333"/>
                </a:solidFill>
                <a:latin typeface="Arial" panose="020B0604020202020204" pitchFamily="34" charset="0"/>
              </a:rPr>
              <a:t>up” and when to “calm down.”</a:t>
            </a:r>
          </a:p>
          <a:p>
            <a:r>
              <a:rPr lang="en-GB" sz="2500" b="1" dirty="0">
                <a:solidFill>
                  <a:srgbClr val="0786BC"/>
                </a:solidFill>
                <a:latin typeface="Arial" panose="020B0604020202020204" pitchFamily="34" charset="0"/>
              </a:rPr>
              <a:t>Anxiety is adaptive.</a:t>
            </a:r>
            <a:r>
              <a:rPr lang="en-GB" sz="2500" dirty="0">
                <a:solidFill>
                  <a:srgbClr val="333333"/>
                </a:solidFill>
                <a:latin typeface="Arial" panose="020B0604020202020204" pitchFamily="34" charset="0"/>
              </a:rPr>
              <a:t> Anxiety helps us prepare for real danger, such as crossing a busy street. It can also help us perform at our best, and motivate us to study for an exam or practice for a big game. When we experience anxiety, it triggers our </a:t>
            </a:r>
            <a:r>
              <a:rPr lang="en-GB" sz="2500" dirty="0">
                <a:solidFill>
                  <a:srgbClr val="A270FE"/>
                </a:solidFill>
                <a:latin typeface="Arial" panose="020B0604020202020204" pitchFamily="34" charset="0"/>
                <a:hlinkClick r:id="rId2"/>
              </a:rPr>
              <a:t>"fight-flight-freeze" response</a:t>
            </a:r>
            <a:r>
              <a:rPr lang="en-GB" sz="2500" dirty="0">
                <a:solidFill>
                  <a:srgbClr val="333333"/>
                </a:solidFill>
                <a:latin typeface="Arial" panose="020B0604020202020204" pitchFamily="34" charset="0"/>
              </a:rPr>
              <a:t>, and prepares our body to react. For instance, our heart beats faster to pump blood to our muscles, so we have the energy to run away or fight off danger. Without it, we would not survive. We need some anxiety.</a:t>
            </a:r>
          </a:p>
          <a:p>
            <a:r>
              <a:rPr lang="en-GB" sz="2500" b="1" dirty="0">
                <a:solidFill>
                  <a:srgbClr val="0786BC"/>
                </a:solidFill>
                <a:latin typeface="Arial" panose="020B0604020202020204" pitchFamily="34" charset="0"/>
              </a:rPr>
              <a:t>Anxiety is part of life.</a:t>
            </a:r>
            <a:r>
              <a:rPr lang="en-GB" sz="2500" b="1" dirty="0">
                <a:solidFill>
                  <a:srgbClr val="333333"/>
                </a:solidFill>
                <a:latin typeface="Arial" panose="020B0604020202020204" pitchFamily="34" charset="0"/>
              </a:rPr>
              <a:t> </a:t>
            </a:r>
            <a:r>
              <a:rPr lang="en-GB" sz="2500" dirty="0">
                <a:solidFill>
                  <a:srgbClr val="333333"/>
                </a:solidFill>
                <a:latin typeface="Arial" panose="020B0604020202020204" pitchFamily="34" charset="0"/>
              </a:rPr>
              <a:t>Trying to eliminate anxiety from your child's life is almost impossible, and even if it were possible, we are not sure you will have created a life worth living for your child. </a:t>
            </a:r>
            <a:r>
              <a:rPr lang="en-GB" sz="2500" dirty="0" smtClean="0">
                <a:solidFill>
                  <a:srgbClr val="333333"/>
                </a:solidFill>
                <a:latin typeface="Arial" panose="020B0604020202020204" pitchFamily="34" charset="0"/>
              </a:rPr>
              <a:t>Since </a:t>
            </a:r>
            <a:r>
              <a:rPr lang="en-GB" sz="2500" dirty="0">
                <a:solidFill>
                  <a:srgbClr val="333333"/>
                </a:solidFill>
                <a:latin typeface="Arial" panose="020B0604020202020204" pitchFamily="34" charset="0"/>
              </a:rPr>
              <a:t>anxiety is everywhere, one of the greatest gifts you can give your anxious child or teen is the confidence and skill to tolerate anxiety whenever it occurs, and to continue living his/her life anyway!</a:t>
            </a:r>
          </a:p>
          <a:p>
            <a:r>
              <a:rPr lang="en-GB" sz="2500" b="1" dirty="0">
                <a:solidFill>
                  <a:srgbClr val="0786BC"/>
                </a:solidFill>
                <a:latin typeface="Arial" panose="020B0604020202020204" pitchFamily="34" charset="0"/>
              </a:rPr>
              <a:t>Anxiety can become a problem.</a:t>
            </a:r>
            <a:r>
              <a:rPr lang="en-GB" sz="2500" b="1" dirty="0">
                <a:solidFill>
                  <a:srgbClr val="333333"/>
                </a:solidFill>
                <a:latin typeface="Arial" panose="020B0604020202020204" pitchFamily="34" charset="0"/>
              </a:rPr>
              <a:t> </a:t>
            </a:r>
            <a:r>
              <a:rPr lang="en-GB" sz="2500" dirty="0">
                <a:solidFill>
                  <a:srgbClr val="333333"/>
                </a:solidFill>
                <a:latin typeface="Arial" panose="020B0604020202020204" pitchFamily="34" charset="0"/>
              </a:rPr>
              <a:t>Small doses of anxiety in certain situations are useful. However, when your child is worrying much of the time, avoiding fun activities, </a:t>
            </a:r>
            <a:r>
              <a:rPr lang="en-GB" sz="2500" dirty="0" smtClean="0">
                <a:solidFill>
                  <a:srgbClr val="333333"/>
                </a:solidFill>
                <a:latin typeface="Arial" panose="020B0604020202020204" pitchFamily="34" charset="0"/>
              </a:rPr>
              <a:t>if it is stopping them living their everyday life, or </a:t>
            </a:r>
            <a:r>
              <a:rPr lang="en-GB" sz="2500" dirty="0">
                <a:solidFill>
                  <a:srgbClr val="333333"/>
                </a:solidFill>
                <a:latin typeface="Arial" panose="020B0604020202020204" pitchFamily="34" charset="0"/>
              </a:rPr>
              <a:t>refusing to go to school because s/he is scared or worried, anxiety has become a problem. Think of anxiety like fog: if it covers everything, makes it hard to see, stops you from doing what you usually do, and generally gets in the way, then it has likely become a problem.</a:t>
            </a:r>
          </a:p>
          <a:p>
            <a:endParaRPr lang="en-GB" dirty="0"/>
          </a:p>
        </p:txBody>
      </p:sp>
    </p:spTree>
    <p:extLst>
      <p:ext uri="{BB962C8B-B14F-4D97-AF65-F5344CB8AC3E}">
        <p14:creationId xmlns:p14="http://schemas.microsoft.com/office/powerpoint/2010/main" val="4181519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anxiety</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14750" y="1853754"/>
            <a:ext cx="5167366" cy="4572000"/>
          </a:xfrm>
          <a:prstGeom prst="rect">
            <a:avLst/>
          </a:prstGeom>
        </p:spPr>
      </p:pic>
    </p:spTree>
    <p:extLst>
      <p:ext uri="{BB962C8B-B14F-4D97-AF65-F5344CB8AC3E}">
        <p14:creationId xmlns:p14="http://schemas.microsoft.com/office/powerpoint/2010/main" val="1494737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Anxiety </a:t>
            </a:r>
            <a:endParaRPr lang="en-GB"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385038" y="1931985"/>
            <a:ext cx="5161084" cy="4081954"/>
          </a:xfrm>
          <a:prstGeom prst="rect">
            <a:avLst/>
          </a:prstGeom>
        </p:spPr>
      </p:pic>
    </p:spTree>
    <p:extLst>
      <p:ext uri="{BB962C8B-B14F-4D97-AF65-F5344CB8AC3E}">
        <p14:creationId xmlns:p14="http://schemas.microsoft.com/office/powerpoint/2010/main" val="268500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support an anxious child</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113533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10708" y="164123"/>
            <a:ext cx="4900246" cy="6471138"/>
          </a:xfrm>
          <a:prstGeom prst="rect">
            <a:avLst/>
          </a:prstGeom>
        </p:spPr>
      </p:pic>
    </p:spTree>
    <p:extLst>
      <p:ext uri="{BB962C8B-B14F-4D97-AF65-F5344CB8AC3E}">
        <p14:creationId xmlns:p14="http://schemas.microsoft.com/office/powerpoint/2010/main" val="2661656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2062" y="187569"/>
            <a:ext cx="4384430" cy="6236678"/>
          </a:xfrm>
          <a:prstGeom prst="rect">
            <a:avLst/>
          </a:prstGeom>
        </p:spPr>
      </p:pic>
    </p:spTree>
    <p:extLst>
      <p:ext uri="{BB962C8B-B14F-4D97-AF65-F5344CB8AC3E}">
        <p14:creationId xmlns:p14="http://schemas.microsoft.com/office/powerpoint/2010/main" val="1179958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804519"/>
            <a:ext cx="10454779" cy="1049235"/>
          </a:xfrm>
        </p:spPr>
        <p:txBody>
          <a:bodyPr/>
          <a:lstStyle/>
          <a:p>
            <a:r>
              <a:rPr lang="en-GB" dirty="0" smtClean="0"/>
              <a:t>Low mood and depression</a:t>
            </a:r>
            <a:endParaRPr lang="en-GB" dirty="0"/>
          </a:p>
        </p:txBody>
      </p:sp>
      <p:sp>
        <p:nvSpPr>
          <p:cNvPr id="3" name="Content Placeholder 2"/>
          <p:cNvSpPr>
            <a:spLocks noGrp="1"/>
          </p:cNvSpPr>
          <p:nvPr>
            <p:ph idx="1"/>
          </p:nvPr>
        </p:nvSpPr>
        <p:spPr>
          <a:xfrm>
            <a:off x="600075" y="2015732"/>
            <a:ext cx="10454779" cy="3450613"/>
          </a:xfrm>
        </p:spPr>
        <p:txBody>
          <a:bodyPr/>
          <a:lstStyle/>
          <a:p>
            <a:r>
              <a:rPr lang="en-GB" dirty="0" smtClean="0"/>
              <a:t>The difference between an low mood </a:t>
            </a:r>
          </a:p>
          <a:p>
            <a:pPr marL="0" indent="0">
              <a:buNone/>
            </a:pPr>
            <a:r>
              <a:rPr lang="en-GB" dirty="0"/>
              <a:t> </a:t>
            </a:r>
            <a:r>
              <a:rPr lang="en-GB" dirty="0" smtClean="0"/>
              <a:t>   and depression.</a:t>
            </a:r>
          </a:p>
          <a:p>
            <a:pPr marL="0" indent="0">
              <a:buNone/>
            </a:pP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53710" y="804519"/>
            <a:ext cx="4189090" cy="5291481"/>
          </a:xfrm>
          <a:prstGeom prst="rect">
            <a:avLst/>
          </a:prstGeom>
        </p:spPr>
      </p:pic>
    </p:spTree>
    <p:extLst>
      <p:ext uri="{BB962C8B-B14F-4D97-AF65-F5344CB8AC3E}">
        <p14:creationId xmlns:p14="http://schemas.microsoft.com/office/powerpoint/2010/main" val="68129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 have a black dog…</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www.youtube.com/watch?v=XiCrniLQGYc</a:t>
            </a:r>
            <a:endParaRPr lang="en-GB" dirty="0" smtClean="0"/>
          </a:p>
          <a:p>
            <a:endParaRPr lang="en-GB" dirty="0"/>
          </a:p>
        </p:txBody>
      </p:sp>
    </p:spTree>
    <p:extLst>
      <p:ext uri="{BB962C8B-B14F-4D97-AF65-F5344CB8AC3E}">
        <p14:creationId xmlns:p14="http://schemas.microsoft.com/office/powerpoint/2010/main" val="1975170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all have mental health</a:t>
            </a:r>
            <a:br>
              <a:rPr lang="en-GB" dirty="0" smtClean="0"/>
            </a:br>
            <a:r>
              <a:rPr lang="en-GB" dirty="0" smtClean="0"/>
              <a:t>(Schools in mind)</a:t>
            </a:r>
            <a:endParaRPr lang="en-GB" dirty="0"/>
          </a:p>
        </p:txBody>
      </p:sp>
      <p:sp>
        <p:nvSpPr>
          <p:cNvPr id="3" name="Content Placeholder 2"/>
          <p:cNvSpPr>
            <a:spLocks noGrp="1"/>
          </p:cNvSpPr>
          <p:nvPr>
            <p:ph idx="1"/>
          </p:nvPr>
        </p:nvSpPr>
        <p:spPr/>
        <p:txBody>
          <a:bodyPr/>
          <a:lstStyle/>
          <a:p>
            <a:pPr algn="ctr"/>
            <a:r>
              <a:rPr lang="en-GB" dirty="0">
                <a:hlinkClick r:id="rId2"/>
              </a:rPr>
              <a:t>https://</a:t>
            </a:r>
            <a:r>
              <a:rPr lang="en-GB" dirty="0" smtClean="0">
                <a:hlinkClick r:id="rId2"/>
              </a:rPr>
              <a:t>www.youtube.com/watch?time_continue=66&amp;v=DxIDKZHW3-E</a:t>
            </a:r>
            <a:endParaRPr lang="en-GB" dirty="0" smtClean="0"/>
          </a:p>
          <a:p>
            <a:endParaRPr lang="en-GB"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67597" y="2584745"/>
            <a:ext cx="7771238" cy="4017507"/>
          </a:xfrm>
          <a:prstGeom prst="rect">
            <a:avLst/>
          </a:prstGeom>
        </p:spPr>
      </p:pic>
    </p:spTree>
    <p:extLst>
      <p:ext uri="{BB962C8B-B14F-4D97-AF65-F5344CB8AC3E}">
        <p14:creationId xmlns:p14="http://schemas.microsoft.com/office/powerpoint/2010/main" val="2168554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harm</a:t>
            </a:r>
            <a:endParaRPr lang="en-GB"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769576" y="1925516"/>
            <a:ext cx="6299627" cy="4106007"/>
          </a:xfrm>
          <a:prstGeom prst="rect">
            <a:avLst/>
          </a:prstGeom>
        </p:spPr>
      </p:pic>
    </p:spTree>
    <p:extLst>
      <p:ext uri="{BB962C8B-B14F-4D97-AF65-F5344CB8AC3E}">
        <p14:creationId xmlns:p14="http://schemas.microsoft.com/office/powerpoint/2010/main" val="1508336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596646" y="0"/>
            <a:ext cx="9326479" cy="6128238"/>
          </a:xfrm>
          <a:prstGeom prst="rect">
            <a:avLst/>
          </a:prstGeom>
        </p:spPr>
      </p:pic>
    </p:spTree>
    <p:extLst>
      <p:ext uri="{BB962C8B-B14F-4D97-AF65-F5344CB8AC3E}">
        <p14:creationId xmlns:p14="http://schemas.microsoft.com/office/powerpoint/2010/main" val="2454764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802424" y="70339"/>
            <a:ext cx="8897815" cy="6008643"/>
          </a:xfrm>
          <a:prstGeom prst="rect">
            <a:avLst/>
          </a:prstGeom>
        </p:spPr>
      </p:pic>
    </p:spTree>
    <p:extLst>
      <p:ext uri="{BB962C8B-B14F-4D97-AF65-F5344CB8AC3E}">
        <p14:creationId xmlns:p14="http://schemas.microsoft.com/office/powerpoint/2010/main" val="2881363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are we doing?</a:t>
            </a:r>
            <a:endParaRPr lang="en-GB" dirty="0"/>
          </a:p>
        </p:txBody>
      </p:sp>
      <p:sp>
        <p:nvSpPr>
          <p:cNvPr id="3" name="Content Placeholder 2"/>
          <p:cNvSpPr>
            <a:spLocks noGrp="1"/>
          </p:cNvSpPr>
          <p:nvPr>
            <p:ph idx="1"/>
          </p:nvPr>
        </p:nvSpPr>
        <p:spPr>
          <a:xfrm>
            <a:off x="1451579" y="1853755"/>
            <a:ext cx="9603275" cy="4572924"/>
          </a:xfrm>
        </p:spPr>
        <p:txBody>
          <a:bodyPr>
            <a:normAutofit fontScale="62500" lnSpcReduction="20000"/>
          </a:bodyPr>
          <a:lstStyle/>
          <a:p>
            <a:r>
              <a:rPr lang="en-GB" dirty="0" smtClean="0"/>
              <a:t>Raising awareness of Mental Health and Well Being within our school community.</a:t>
            </a:r>
          </a:p>
          <a:p>
            <a:r>
              <a:rPr lang="en-GB" dirty="0" smtClean="0"/>
              <a:t>Mental Health First Aid Champion</a:t>
            </a:r>
          </a:p>
          <a:p>
            <a:r>
              <a:rPr lang="en-GB" dirty="0" smtClean="0"/>
              <a:t>Talking to the children – in class and assemblies – questionnaires so we can gain a real insight into the children's feelings and emotions</a:t>
            </a:r>
          </a:p>
          <a:p>
            <a:r>
              <a:rPr lang="en-GB" dirty="0" smtClean="0"/>
              <a:t>14 members of staff have achieved a TQUK (NVQ) </a:t>
            </a:r>
            <a:r>
              <a:rPr lang="en-GB" dirty="0"/>
              <a:t>Level 2 Certificate in Understanding Children and Young People's Mental Health </a:t>
            </a:r>
            <a:r>
              <a:rPr lang="en-GB" dirty="0" smtClean="0"/>
              <a:t>qualification.</a:t>
            </a:r>
          </a:p>
          <a:p>
            <a:r>
              <a:rPr lang="en-GB" dirty="0" smtClean="0"/>
              <a:t>Teachers and LSAs  by July 2019 will have completed an online </a:t>
            </a:r>
            <a:r>
              <a:rPr lang="en-GB" dirty="0" err="1" smtClean="0"/>
              <a:t>Educare</a:t>
            </a:r>
            <a:r>
              <a:rPr lang="en-GB" dirty="0" smtClean="0"/>
              <a:t> (our schools training platform) course ‘Mental Wellbeing in Children and Young People’</a:t>
            </a:r>
          </a:p>
          <a:p>
            <a:r>
              <a:rPr lang="en-GB" dirty="0" smtClean="0"/>
              <a:t>Primary representative at the BAP (Behaviour and Pastoral) meetings - local schools group, from this trainers are coming into school from the CSS</a:t>
            </a:r>
          </a:p>
          <a:p>
            <a:r>
              <a:rPr lang="en-GB" dirty="0" smtClean="0"/>
              <a:t>ALGEE</a:t>
            </a:r>
          </a:p>
          <a:p>
            <a:r>
              <a:rPr lang="en-GB" dirty="0" smtClean="0"/>
              <a:t>GREAT DREAM</a:t>
            </a:r>
          </a:p>
          <a:p>
            <a:r>
              <a:rPr lang="en-GB" dirty="0"/>
              <a:t>SHUSH - Non judgemental </a:t>
            </a:r>
            <a:r>
              <a:rPr lang="en-GB" dirty="0" smtClean="0"/>
              <a:t>listening</a:t>
            </a:r>
          </a:p>
          <a:p>
            <a:r>
              <a:rPr lang="en-GB" dirty="0" smtClean="0"/>
              <a:t>Teach and build resilience</a:t>
            </a:r>
          </a:p>
          <a:p>
            <a:r>
              <a:rPr lang="en-GB" dirty="0" err="1" smtClean="0"/>
              <a:t>Mindefulness</a:t>
            </a:r>
            <a:r>
              <a:rPr lang="en-GB" dirty="0" smtClean="0"/>
              <a:t> – headspace.com</a:t>
            </a:r>
          </a:p>
          <a:p>
            <a:r>
              <a:rPr lang="en-GB" dirty="0" smtClean="0"/>
              <a:t>Smilers</a:t>
            </a:r>
          </a:p>
          <a:p>
            <a:endParaRPr lang="en-GB" dirty="0" smtClean="0"/>
          </a:p>
          <a:p>
            <a:endParaRPr lang="en-GB" dirty="0" smtClean="0"/>
          </a:p>
          <a:p>
            <a:endParaRPr lang="en-GB" dirty="0"/>
          </a:p>
        </p:txBody>
      </p:sp>
    </p:spTree>
    <p:extLst>
      <p:ext uri="{BB962C8B-B14F-4D97-AF65-F5344CB8AC3E}">
        <p14:creationId xmlns:p14="http://schemas.microsoft.com/office/powerpoint/2010/main" val="2533065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25718" y="0"/>
            <a:ext cx="6402376" cy="6508376"/>
          </a:xfrm>
          <a:prstGeom prst="rect">
            <a:avLst/>
          </a:prstGeom>
        </p:spPr>
      </p:pic>
    </p:spTree>
    <p:extLst>
      <p:ext uri="{BB962C8B-B14F-4D97-AF65-F5344CB8AC3E}">
        <p14:creationId xmlns:p14="http://schemas.microsoft.com/office/powerpoint/2010/main" val="1751928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algee</a:t>
            </a:r>
            <a:endParaRPr lang="en-GB" dirty="0"/>
          </a:p>
        </p:txBody>
      </p:sp>
      <p:sp>
        <p:nvSpPr>
          <p:cNvPr id="3" name="Content Placeholder 2"/>
          <p:cNvSpPr>
            <a:spLocks noGrp="1"/>
          </p:cNvSpPr>
          <p:nvPr>
            <p:ph idx="1"/>
          </p:nvPr>
        </p:nvSpPr>
        <p:spPr/>
        <p:txBody>
          <a:bodyPr/>
          <a:lstStyle/>
          <a:p>
            <a:r>
              <a:rPr lang="en-GB" dirty="0" smtClean="0"/>
              <a:t>A </a:t>
            </a:r>
            <a:r>
              <a:rPr lang="en-GB" dirty="0" err="1" smtClean="0"/>
              <a:t>pproach</a:t>
            </a:r>
            <a:endParaRPr lang="en-GB" dirty="0" smtClean="0"/>
          </a:p>
          <a:p>
            <a:r>
              <a:rPr lang="en-GB" dirty="0" smtClean="0"/>
              <a:t>L </a:t>
            </a:r>
            <a:r>
              <a:rPr lang="en-GB" dirty="0" err="1" smtClean="0"/>
              <a:t>isten</a:t>
            </a:r>
            <a:r>
              <a:rPr lang="en-GB" dirty="0" smtClean="0"/>
              <a:t> and communicate</a:t>
            </a:r>
          </a:p>
          <a:p>
            <a:r>
              <a:rPr lang="en-GB" dirty="0" smtClean="0"/>
              <a:t>G </a:t>
            </a:r>
            <a:r>
              <a:rPr lang="en-GB" dirty="0" err="1" smtClean="0"/>
              <a:t>ive</a:t>
            </a:r>
            <a:r>
              <a:rPr lang="en-GB" dirty="0" smtClean="0"/>
              <a:t> support</a:t>
            </a:r>
          </a:p>
          <a:p>
            <a:r>
              <a:rPr lang="en-GB" dirty="0" smtClean="0"/>
              <a:t>E </a:t>
            </a:r>
            <a:r>
              <a:rPr lang="en-GB" dirty="0" err="1" smtClean="0"/>
              <a:t>ncourage</a:t>
            </a:r>
            <a:r>
              <a:rPr lang="en-GB" dirty="0" smtClean="0"/>
              <a:t> the young person</a:t>
            </a:r>
          </a:p>
          <a:p>
            <a:r>
              <a:rPr lang="en-GB" dirty="0" smtClean="0"/>
              <a:t>E </a:t>
            </a:r>
            <a:r>
              <a:rPr lang="en-GB" dirty="0" err="1" smtClean="0"/>
              <a:t>ncourage</a:t>
            </a:r>
            <a:r>
              <a:rPr lang="en-GB" dirty="0" smtClean="0"/>
              <a:t> others to support</a:t>
            </a:r>
            <a:endParaRPr lang="en-GB" dirty="0"/>
          </a:p>
        </p:txBody>
      </p:sp>
    </p:spTree>
    <p:extLst>
      <p:ext uri="{BB962C8B-B14F-4D97-AF65-F5344CB8AC3E}">
        <p14:creationId xmlns:p14="http://schemas.microsoft.com/office/powerpoint/2010/main" val="225918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750"/>
                                        <p:tgtEl>
                                          <p:spTgt spid="3">
                                            <p:txEl>
                                              <p:pRg st="1" end="1"/>
                                            </p:txEl>
                                          </p:spTgt>
                                        </p:tgtEl>
                                      </p:cBhvr>
                                    </p:animEffect>
                                    <p:anim calcmode="lin" valueType="num">
                                      <p:cBhvr>
                                        <p:cTn id="15"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750"/>
                                        <p:tgtEl>
                                          <p:spTgt spid="3">
                                            <p:txEl>
                                              <p:pRg st="2" end="2"/>
                                            </p:txEl>
                                          </p:spTgt>
                                        </p:tgtEl>
                                      </p:cBhvr>
                                    </p:animEffect>
                                    <p:anim calcmode="lin" valueType="num">
                                      <p:cBhvr>
                                        <p:cTn id="22"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750"/>
                                        <p:tgtEl>
                                          <p:spTgt spid="3">
                                            <p:txEl>
                                              <p:pRg st="3" end="3"/>
                                            </p:txEl>
                                          </p:spTgt>
                                        </p:tgtEl>
                                      </p:cBhvr>
                                    </p:animEffect>
                                    <p:anim calcmode="lin" valueType="num">
                                      <p:cBhvr>
                                        <p:cTn id="29"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750"/>
                                        <p:tgtEl>
                                          <p:spTgt spid="3">
                                            <p:txEl>
                                              <p:pRg st="4" end="4"/>
                                            </p:txEl>
                                          </p:spTgt>
                                        </p:tgtEl>
                                      </p:cBhvr>
                                    </p:animEffect>
                                    <p:anim calcmode="lin" valueType="num">
                                      <p:cBhvr>
                                        <p:cTn id="36"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 dream</a:t>
            </a:r>
            <a:endParaRPr lang="en-GB"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792133" y="182104"/>
            <a:ext cx="4106334" cy="5923892"/>
          </a:xfrm>
          <a:prstGeom prst="rect">
            <a:avLst/>
          </a:prstGeom>
        </p:spPr>
      </p:pic>
    </p:spTree>
    <p:extLst>
      <p:ext uri="{BB962C8B-B14F-4D97-AF65-F5344CB8AC3E}">
        <p14:creationId xmlns:p14="http://schemas.microsoft.com/office/powerpoint/2010/main" val="16360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Shush - Non Judgemental listening</a:t>
            </a:r>
          </a:p>
        </p:txBody>
      </p:sp>
      <p:sp>
        <p:nvSpPr>
          <p:cNvPr id="3" name="Content Placeholder 2"/>
          <p:cNvSpPr>
            <a:spLocks noGrp="1"/>
          </p:cNvSpPr>
          <p:nvPr>
            <p:ph idx="1"/>
          </p:nvPr>
        </p:nvSpPr>
        <p:spPr/>
        <p:txBody>
          <a:bodyPr>
            <a:noAutofit/>
          </a:bodyPr>
          <a:lstStyle/>
          <a:p>
            <a:r>
              <a:rPr lang="en-GB" sz="3600" dirty="0" smtClean="0">
                <a:solidFill>
                  <a:srgbClr val="0070C0"/>
                </a:solidFill>
              </a:rPr>
              <a:t>S</a:t>
            </a:r>
            <a:r>
              <a:rPr lang="en-GB" sz="3600" dirty="0" smtClean="0"/>
              <a:t> how you care</a:t>
            </a:r>
          </a:p>
          <a:p>
            <a:r>
              <a:rPr lang="en-GB" sz="3600" dirty="0" smtClean="0">
                <a:solidFill>
                  <a:srgbClr val="0070C0"/>
                </a:solidFill>
              </a:rPr>
              <a:t>H</a:t>
            </a:r>
            <a:r>
              <a:rPr lang="en-GB" sz="3600" dirty="0" smtClean="0"/>
              <a:t> </a:t>
            </a:r>
            <a:r>
              <a:rPr lang="en-GB" sz="3600" dirty="0" err="1" smtClean="0"/>
              <a:t>ave</a:t>
            </a:r>
            <a:r>
              <a:rPr lang="en-GB" sz="3600" dirty="0" smtClean="0"/>
              <a:t> patience</a:t>
            </a:r>
          </a:p>
          <a:p>
            <a:r>
              <a:rPr lang="en-GB" sz="3600" dirty="0" smtClean="0">
                <a:solidFill>
                  <a:srgbClr val="0070C0"/>
                </a:solidFill>
              </a:rPr>
              <a:t>U</a:t>
            </a:r>
            <a:r>
              <a:rPr lang="en-GB" sz="3600" dirty="0" smtClean="0"/>
              <a:t> se open questions</a:t>
            </a:r>
          </a:p>
          <a:p>
            <a:r>
              <a:rPr lang="en-GB" sz="3600" dirty="0" smtClean="0">
                <a:solidFill>
                  <a:srgbClr val="0070C0"/>
                </a:solidFill>
              </a:rPr>
              <a:t>S</a:t>
            </a:r>
            <a:r>
              <a:rPr lang="en-GB" sz="3600" dirty="0" smtClean="0"/>
              <a:t> ay it back</a:t>
            </a:r>
          </a:p>
          <a:p>
            <a:r>
              <a:rPr lang="en-GB" sz="3600" dirty="0" smtClean="0">
                <a:solidFill>
                  <a:srgbClr val="0070C0"/>
                </a:solidFill>
              </a:rPr>
              <a:t>H</a:t>
            </a:r>
            <a:r>
              <a:rPr lang="en-GB" sz="3600" dirty="0" smtClean="0"/>
              <a:t> </a:t>
            </a:r>
            <a:r>
              <a:rPr lang="en-GB" sz="3600" dirty="0" err="1" smtClean="0"/>
              <a:t>ave</a:t>
            </a:r>
            <a:r>
              <a:rPr lang="en-GB" sz="3600" dirty="0" smtClean="0"/>
              <a:t> courage </a:t>
            </a:r>
            <a:endParaRPr lang="en-GB" sz="36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29300" y="1853754"/>
            <a:ext cx="5606554" cy="4380120"/>
          </a:xfrm>
          <a:prstGeom prst="rect">
            <a:avLst/>
          </a:prstGeom>
        </p:spPr>
      </p:pic>
    </p:spTree>
    <p:extLst>
      <p:ext uri="{BB962C8B-B14F-4D97-AF65-F5344CB8AC3E}">
        <p14:creationId xmlns:p14="http://schemas.microsoft.com/office/powerpoint/2010/main" val="16976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resilience</a:t>
            </a:r>
            <a:endParaRPr lang="en-GB" dirty="0"/>
          </a:p>
        </p:txBody>
      </p:sp>
      <p:sp>
        <p:nvSpPr>
          <p:cNvPr id="3" name="Content Placeholder 2"/>
          <p:cNvSpPr>
            <a:spLocks noGrp="1"/>
          </p:cNvSpPr>
          <p:nvPr>
            <p:ph idx="1"/>
          </p:nvPr>
        </p:nvSpPr>
        <p:spPr/>
        <p:txBody>
          <a:bodyPr/>
          <a:lstStyle/>
          <a:p>
            <a:r>
              <a:rPr lang="en-GB" dirty="0" smtClean="0"/>
              <a:t>You are awesome book – Matthew Syed (Growth and </a:t>
            </a:r>
            <a:r>
              <a:rPr lang="en-GB" smtClean="0"/>
              <a:t>Fixed Mind Set)</a:t>
            </a:r>
            <a:endParaRPr lang="en-GB" dirty="0" smtClean="0"/>
          </a:p>
          <a:p>
            <a:r>
              <a:rPr lang="en-GB" dirty="0" smtClean="0"/>
              <a:t>Frogs breath-taking speech</a:t>
            </a:r>
          </a:p>
          <a:p>
            <a:endParaRPr lang="en-GB" dirty="0" smtClean="0"/>
          </a:p>
          <a:p>
            <a:endParaRPr lang="en-GB" dirty="0"/>
          </a:p>
        </p:txBody>
      </p:sp>
      <p:pic>
        <p:nvPicPr>
          <p:cNvPr id="4" name="Picture 3"/>
          <p:cNvPicPr>
            <a:picLocks noChangeAspect="1"/>
          </p:cNvPicPr>
          <p:nvPr/>
        </p:nvPicPr>
        <p:blipFill>
          <a:blip r:embed="rId2"/>
          <a:stretch>
            <a:fillRect/>
          </a:stretch>
        </p:blipFill>
        <p:spPr>
          <a:xfrm>
            <a:off x="6253216" y="3196219"/>
            <a:ext cx="4669039" cy="243210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6222" y="3115230"/>
            <a:ext cx="3352352" cy="2594082"/>
          </a:xfrm>
          <a:prstGeom prst="rect">
            <a:avLst/>
          </a:prstGeom>
        </p:spPr>
      </p:pic>
    </p:spTree>
    <p:extLst>
      <p:ext uri="{BB962C8B-B14F-4D97-AF65-F5344CB8AC3E}">
        <p14:creationId xmlns:p14="http://schemas.microsoft.com/office/powerpoint/2010/main" val="341322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The truth pixie by matt </a:t>
            </a:r>
            <a:r>
              <a:rPr lang="en-GB" dirty="0" err="1" smtClean="0"/>
              <a:t>haig</a:t>
            </a:r>
            <a:endParaRPr lang="en-GB"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920497" y="1329136"/>
            <a:ext cx="4241260" cy="2714017"/>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5922" y="3269819"/>
            <a:ext cx="4996378" cy="2413862"/>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751555">
            <a:off x="9280413" y="2931476"/>
            <a:ext cx="2655786" cy="3584806"/>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5453646">
            <a:off x="-284913" y="474648"/>
            <a:ext cx="3069459" cy="2215370"/>
          </a:xfrm>
          <a:prstGeom prst="rect">
            <a:avLst/>
          </a:prstGeom>
        </p:spPr>
      </p:pic>
    </p:spTree>
    <p:extLst>
      <p:ext uri="{BB962C8B-B14F-4D97-AF65-F5344CB8AC3E}">
        <p14:creationId xmlns:p14="http://schemas.microsoft.com/office/powerpoint/2010/main" val="295652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mental health first aid?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7559000"/>
              </p:ext>
            </p:extLst>
          </p:nvPr>
        </p:nvGraphicFramePr>
        <p:xfrm>
          <a:off x="1727199" y="1511512"/>
          <a:ext cx="8794752" cy="5073353"/>
        </p:xfrm>
        <a:graphic>
          <a:graphicData uri="http://schemas.openxmlformats.org/drawingml/2006/table">
            <a:tbl>
              <a:tblPr firstRow="1" bandRow="1">
                <a:tableStyleId>{5C22544A-7EE6-4342-B048-85BDC9FD1C3A}</a:tableStyleId>
              </a:tblPr>
              <a:tblGrid>
                <a:gridCol w="4397376">
                  <a:extLst>
                    <a:ext uri="{9D8B030D-6E8A-4147-A177-3AD203B41FA5}">
                      <a16:colId xmlns:a16="http://schemas.microsoft.com/office/drawing/2014/main" val="2530675914"/>
                    </a:ext>
                  </a:extLst>
                </a:gridCol>
                <a:gridCol w="4397376">
                  <a:extLst>
                    <a:ext uri="{9D8B030D-6E8A-4147-A177-3AD203B41FA5}">
                      <a16:colId xmlns:a16="http://schemas.microsoft.com/office/drawing/2014/main" val="2716959239"/>
                    </a:ext>
                  </a:extLst>
                </a:gridCol>
              </a:tblGrid>
              <a:tr h="308695">
                <a:tc>
                  <a:txBody>
                    <a:bodyPr/>
                    <a:lstStyle/>
                    <a:p>
                      <a:r>
                        <a:rPr lang="en-GB" dirty="0" smtClean="0"/>
                        <a:t>PHYSICAL</a:t>
                      </a:r>
                      <a:r>
                        <a:rPr lang="en-GB" baseline="0" dirty="0" smtClean="0"/>
                        <a:t> FIRST AID (ABC)</a:t>
                      </a:r>
                      <a:endParaRPr lang="en-GB" dirty="0"/>
                    </a:p>
                  </a:txBody>
                  <a:tcPr/>
                </a:tc>
                <a:tc>
                  <a:txBody>
                    <a:bodyPr/>
                    <a:lstStyle/>
                    <a:p>
                      <a:r>
                        <a:rPr lang="en-GB" dirty="0" smtClean="0"/>
                        <a:t>MENTAL HEALTH FIRST AID (MHFA)</a:t>
                      </a:r>
                      <a:endParaRPr lang="en-GB" dirty="0"/>
                    </a:p>
                  </a:txBody>
                  <a:tcPr/>
                </a:tc>
                <a:extLst>
                  <a:ext uri="{0D108BD9-81ED-4DB2-BD59-A6C34878D82A}">
                    <a16:rowId xmlns:a16="http://schemas.microsoft.com/office/drawing/2014/main" val="3633350620"/>
                  </a:ext>
                </a:extLst>
              </a:tr>
              <a:tr h="4707593">
                <a:tc>
                  <a:txBody>
                    <a:bodyPr/>
                    <a:lstStyle/>
                    <a:p>
                      <a:r>
                        <a:rPr lang="en-GB" dirty="0" smtClean="0"/>
                        <a:t>First aid is help given to an injured person before medical treatment can be obtained.  The aims of any first</a:t>
                      </a:r>
                      <a:r>
                        <a:rPr lang="en-GB" baseline="0" dirty="0" smtClean="0"/>
                        <a:t> aid are to:</a:t>
                      </a:r>
                    </a:p>
                    <a:p>
                      <a:endParaRPr lang="en-GB" baseline="0" dirty="0" smtClean="0"/>
                    </a:p>
                    <a:p>
                      <a:pPr marL="285750" indent="-285750">
                        <a:buFont typeface="Arial" panose="020B0604020202020204" pitchFamily="34" charset="0"/>
                        <a:buChar char="•"/>
                      </a:pPr>
                      <a:r>
                        <a:rPr lang="en-GB" dirty="0" smtClean="0"/>
                        <a:t>Preserve life</a:t>
                      </a:r>
                    </a:p>
                    <a:p>
                      <a:pPr marL="285750" indent="-285750">
                        <a:buFont typeface="Arial" panose="020B0604020202020204" pitchFamily="34" charset="0"/>
                        <a:buChar char="•"/>
                      </a:pPr>
                      <a:r>
                        <a:rPr lang="en-GB" dirty="0" smtClean="0"/>
                        <a:t>Prevent deterioration of any injury or illness</a:t>
                      </a:r>
                    </a:p>
                    <a:p>
                      <a:pPr marL="285750" indent="-285750">
                        <a:buFont typeface="Arial" panose="020B0604020202020204" pitchFamily="34" charset="0"/>
                        <a:buChar char="•"/>
                      </a:pPr>
                      <a:r>
                        <a:rPr lang="en-GB" dirty="0" smtClean="0"/>
                        <a:t>Promote healing and recovery </a:t>
                      </a:r>
                    </a:p>
                    <a:p>
                      <a:pPr marL="285750" indent="-285750">
                        <a:buFont typeface="Arial" panose="020B0604020202020204" pitchFamily="34" charset="0"/>
                        <a:buChar char="•"/>
                      </a:pPr>
                      <a:r>
                        <a:rPr lang="en-GB" dirty="0" smtClean="0"/>
                        <a:t>Provide comfort to the ill or injured</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c>
                  <a:txBody>
                    <a:bodyPr/>
                    <a:lstStyle/>
                    <a:p>
                      <a:r>
                        <a:rPr lang="en-GB" dirty="0" smtClean="0"/>
                        <a:t>MHFA is the help given to a person experiencing a mental health issue before professional help is obtained. The aims of MHFA are to: </a:t>
                      </a:r>
                    </a:p>
                    <a:p>
                      <a:pPr marL="285750" indent="-285750">
                        <a:buFont typeface="Arial" panose="020B0604020202020204" pitchFamily="34" charset="0"/>
                        <a:buChar char="•"/>
                      </a:pPr>
                      <a:r>
                        <a:rPr lang="en-GB" dirty="0" smtClean="0"/>
                        <a:t>Preserve life where a young person may be a danger to themselves or others </a:t>
                      </a:r>
                    </a:p>
                    <a:p>
                      <a:pPr marL="285750" indent="-285750">
                        <a:buFont typeface="Arial" panose="020B0604020202020204" pitchFamily="34" charset="0"/>
                        <a:buChar char="•"/>
                      </a:pPr>
                      <a:r>
                        <a:rPr lang="en-GB" dirty="0" smtClean="0"/>
                        <a:t>Provide help to prevent the emotional or mental health issue developing into a more serious state </a:t>
                      </a:r>
                    </a:p>
                    <a:p>
                      <a:pPr marL="285750" indent="-285750">
                        <a:buFont typeface="Arial" panose="020B0604020202020204" pitchFamily="34" charset="0"/>
                        <a:buChar char="•"/>
                      </a:pPr>
                      <a:r>
                        <a:rPr lang="en-GB" dirty="0" smtClean="0"/>
                        <a:t>Promote the recovery of good mental health</a:t>
                      </a:r>
                    </a:p>
                    <a:p>
                      <a:pPr marL="285750" indent="-285750">
                        <a:buFont typeface="Arial" panose="020B0604020202020204" pitchFamily="34" charset="0"/>
                        <a:buChar char="•"/>
                      </a:pPr>
                      <a:r>
                        <a:rPr lang="en-GB" dirty="0" smtClean="0"/>
                        <a:t>Provide comfort to a young person experiencing a mental health issue</a:t>
                      </a:r>
                    </a:p>
                    <a:p>
                      <a:pPr marL="285750" indent="-285750">
                        <a:buFont typeface="Arial" panose="020B0604020202020204" pitchFamily="34" charset="0"/>
                        <a:buChar char="•"/>
                      </a:pPr>
                      <a:r>
                        <a:rPr lang="en-GB" dirty="0" smtClean="0"/>
                        <a:t>Raise awareness of mental health issues in the community </a:t>
                      </a:r>
                    </a:p>
                    <a:p>
                      <a:pPr marL="285750" indent="-285750">
                        <a:buFont typeface="Arial" panose="020B0604020202020204" pitchFamily="34" charset="0"/>
                        <a:buChar char="•"/>
                      </a:pPr>
                      <a:r>
                        <a:rPr lang="en-GB" dirty="0" smtClean="0"/>
                        <a:t>Reduce stigma and discrimination. </a:t>
                      </a:r>
                      <a:endParaRPr lang="en-GB" dirty="0"/>
                    </a:p>
                  </a:txBody>
                  <a:tcPr/>
                </a:tc>
                <a:extLst>
                  <a:ext uri="{0D108BD9-81ED-4DB2-BD59-A6C34878D82A}">
                    <a16:rowId xmlns:a16="http://schemas.microsoft.com/office/drawing/2014/main" val="23339362"/>
                  </a:ext>
                </a:extLst>
              </a:tr>
            </a:tbl>
          </a:graphicData>
        </a:graphic>
      </p:graphicFrame>
    </p:spTree>
    <p:extLst>
      <p:ext uri="{BB962C8B-B14F-4D97-AF65-F5344CB8AC3E}">
        <p14:creationId xmlns:p14="http://schemas.microsoft.com/office/powerpoint/2010/main" val="12800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100" y="446617"/>
            <a:ext cx="9525000" cy="5067300"/>
          </a:xfrm>
          <a:prstGeom prst="rect">
            <a:avLst/>
          </a:prstGeom>
        </p:spPr>
      </p:pic>
    </p:spTree>
    <p:extLst>
      <p:ext uri="{BB962C8B-B14F-4D97-AF65-F5344CB8AC3E}">
        <p14:creationId xmlns:p14="http://schemas.microsoft.com/office/powerpoint/2010/main" val="2585534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146800"/>
          </a:xfrm>
          <a:prstGeom prst="rect">
            <a:avLst/>
          </a:prstGeom>
        </p:spPr>
      </p:pic>
    </p:spTree>
    <p:extLst>
      <p:ext uri="{BB962C8B-B14F-4D97-AF65-F5344CB8AC3E}">
        <p14:creationId xmlns:p14="http://schemas.microsoft.com/office/powerpoint/2010/main" val="2448578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Metacognition</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227320" y="476859"/>
            <a:ext cx="4762500" cy="5592585"/>
          </a:xfrm>
          <a:prstGeom prst="rect">
            <a:avLst/>
          </a:prstGeom>
        </p:spPr>
      </p:pic>
    </p:spTree>
    <p:extLst>
      <p:ext uri="{BB962C8B-B14F-4D97-AF65-F5344CB8AC3E}">
        <p14:creationId xmlns:p14="http://schemas.microsoft.com/office/powerpoint/2010/main" val="928049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Mindfulness </a:t>
            </a:r>
            <a:endParaRPr lang="en-GB" dirty="0"/>
          </a:p>
        </p:txBody>
      </p:sp>
      <p:sp>
        <p:nvSpPr>
          <p:cNvPr id="5" name="Content Placeholder 4"/>
          <p:cNvSpPr>
            <a:spLocks noGrp="1"/>
          </p:cNvSpPr>
          <p:nvPr>
            <p:ph idx="1"/>
          </p:nvPr>
        </p:nvSpPr>
        <p:spPr/>
        <p:txBody>
          <a:bodyPr/>
          <a:lstStyle/>
          <a:p>
            <a:r>
              <a:rPr lang="en-GB" dirty="0" smtClean="0"/>
              <a:t>Smiling minds</a:t>
            </a:r>
          </a:p>
          <a:p>
            <a:r>
              <a:rPr lang="en-GB" dirty="0"/>
              <a:t>Head </a:t>
            </a:r>
            <a:r>
              <a:rPr lang="en-GB" dirty="0" smtClean="0"/>
              <a:t>space </a:t>
            </a:r>
            <a:r>
              <a:rPr lang="en-GB" dirty="0" smtClean="0">
                <a:hlinkClick r:id="rId2"/>
              </a:rPr>
              <a:t>https</a:t>
            </a:r>
            <a:r>
              <a:rPr lang="en-GB" dirty="0">
                <a:hlinkClick r:id="rId2"/>
              </a:rPr>
              <a:t>://www.headspace.com</a:t>
            </a:r>
            <a:r>
              <a:rPr lang="en-GB" dirty="0" smtClean="0">
                <a:hlinkClick r:id="rId2"/>
              </a:rPr>
              <a:t>/</a:t>
            </a:r>
            <a:endParaRPr lang="en-GB" dirty="0" smtClean="0"/>
          </a:p>
          <a:p>
            <a:endParaRPr lang="en-GB" dirty="0" smtClean="0"/>
          </a:p>
          <a:p>
            <a:pPr marL="0" indent="0">
              <a:buNone/>
            </a:pPr>
            <a:r>
              <a:rPr lang="en-GB" dirty="0" smtClean="0"/>
              <a:t> </a:t>
            </a:r>
          </a:p>
          <a:p>
            <a:endParaRPr lang="en-GB" dirty="0"/>
          </a:p>
        </p:txBody>
      </p:sp>
    </p:spTree>
    <p:extLst>
      <p:ext uri="{BB962C8B-B14F-4D97-AF65-F5344CB8AC3E}">
        <p14:creationId xmlns:p14="http://schemas.microsoft.com/office/powerpoint/2010/main" val="3861422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455816" y="722112"/>
            <a:ext cx="6836229" cy="6015884"/>
          </a:xfrm>
          <a:prstGeom prst="rect">
            <a:avLst/>
          </a:prstGeom>
        </p:spPr>
      </p:pic>
      <p:sp>
        <p:nvSpPr>
          <p:cNvPr id="2" name="Title 1"/>
          <p:cNvSpPr>
            <a:spLocks noGrp="1"/>
          </p:cNvSpPr>
          <p:nvPr>
            <p:ph type="title"/>
          </p:nvPr>
        </p:nvSpPr>
        <p:spPr/>
        <p:txBody>
          <a:bodyPr/>
          <a:lstStyle/>
          <a:p>
            <a:r>
              <a:rPr lang="en-GB" dirty="0" smtClean="0"/>
              <a:t>The recovery tree</a:t>
            </a:r>
            <a:endParaRPr lang="en-GB" dirty="0"/>
          </a:p>
        </p:txBody>
      </p:sp>
    </p:spTree>
    <p:extLst>
      <p:ext uri="{BB962C8B-B14F-4D97-AF65-F5344CB8AC3E}">
        <p14:creationId xmlns:p14="http://schemas.microsoft.com/office/powerpoint/2010/main" val="1952693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84212" y="275644"/>
            <a:ext cx="4253948" cy="5850835"/>
          </a:xfrm>
          <a:prstGeom prst="rect">
            <a:avLst/>
          </a:prstGeom>
        </p:spPr>
      </p:pic>
    </p:spTree>
    <p:extLst>
      <p:ext uri="{BB962C8B-B14F-4D97-AF65-F5344CB8AC3E}">
        <p14:creationId xmlns:p14="http://schemas.microsoft.com/office/powerpoint/2010/main" val="1591661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are all supporting mental health first aid (</a:t>
            </a:r>
            <a:r>
              <a:rPr lang="en-GB" dirty="0" err="1" smtClean="0"/>
              <a:t>Mhfa</a:t>
            </a:r>
            <a:r>
              <a:rPr lang="en-GB" dirty="0" smtClean="0"/>
              <a:t>)</a:t>
            </a:r>
            <a:endParaRPr lang="en-GB" dirty="0"/>
          </a:p>
        </p:txBody>
      </p:sp>
      <p:sp>
        <p:nvSpPr>
          <p:cNvPr id="3" name="Content Placeholder 2"/>
          <p:cNvSpPr>
            <a:spLocks noGrp="1"/>
          </p:cNvSpPr>
          <p:nvPr>
            <p:ph idx="1"/>
          </p:nvPr>
        </p:nvSpPr>
        <p:spPr/>
        <p:txBody>
          <a:bodyPr/>
          <a:lstStyle/>
          <a:p>
            <a:r>
              <a:rPr lang="en-GB" dirty="0" smtClean="0"/>
              <a:t>MHFA </a:t>
            </a:r>
            <a:r>
              <a:rPr lang="en-GB" dirty="0"/>
              <a:t>does not teach people to be therapists. However, it does teach people to: </a:t>
            </a:r>
            <a:endParaRPr lang="en-GB" dirty="0" smtClean="0"/>
          </a:p>
          <a:p>
            <a:r>
              <a:rPr lang="en-GB" dirty="0" smtClean="0"/>
              <a:t> </a:t>
            </a:r>
            <a:r>
              <a:rPr lang="en-GB" dirty="0"/>
              <a:t>Recognise the symptoms of mental health issues </a:t>
            </a:r>
          </a:p>
          <a:p>
            <a:r>
              <a:rPr lang="en-GB" dirty="0" smtClean="0"/>
              <a:t>Provide </a:t>
            </a:r>
            <a:r>
              <a:rPr lang="en-GB" dirty="0"/>
              <a:t>initial help </a:t>
            </a:r>
            <a:endParaRPr lang="en-GB" dirty="0" smtClean="0"/>
          </a:p>
          <a:p>
            <a:r>
              <a:rPr lang="en-GB" dirty="0" smtClean="0"/>
              <a:t>Enable </a:t>
            </a:r>
            <a:r>
              <a:rPr lang="en-GB" dirty="0"/>
              <a:t>a young person to access appropriate professional help</a:t>
            </a:r>
            <a:r>
              <a:rPr lang="en-GB" dirty="0" smtClean="0"/>
              <a:t>.</a:t>
            </a:r>
          </a:p>
          <a:p>
            <a:r>
              <a:rPr lang="en-GB" dirty="0">
                <a:hlinkClick r:id="rId2"/>
              </a:rPr>
              <a:t>https://www.annafreud.org/what-we-do/schools-in-mind/resources-for-schools/we-all-have-mental-health-animation-teacher-toolkit</a:t>
            </a:r>
            <a:r>
              <a:rPr lang="en-GB" dirty="0" smtClean="0">
                <a:hlinkClick r:id="rId2"/>
              </a:rPr>
              <a:t>/</a:t>
            </a:r>
            <a:endParaRPr lang="en-GB" dirty="0" smtClean="0"/>
          </a:p>
          <a:p>
            <a:endParaRPr lang="en-GB" dirty="0"/>
          </a:p>
          <a:p>
            <a:endParaRPr lang="en-GB" dirty="0"/>
          </a:p>
        </p:txBody>
      </p:sp>
    </p:spTree>
    <p:extLst>
      <p:ext uri="{BB962C8B-B14F-4D97-AF65-F5344CB8AC3E}">
        <p14:creationId xmlns:p14="http://schemas.microsoft.com/office/powerpoint/2010/main" val="2646557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assemblies one for ks1 and ks2</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www.annafreud.org/media/7207/05-talking-mental-health-assembly-powerpoint.pptx</a:t>
            </a:r>
            <a:endParaRPr lang="en-GB" dirty="0" smtClean="0"/>
          </a:p>
          <a:p>
            <a:endParaRPr lang="en-GB" dirty="0"/>
          </a:p>
        </p:txBody>
      </p:sp>
    </p:spTree>
    <p:extLst>
      <p:ext uri="{BB962C8B-B14F-4D97-AF65-F5344CB8AC3E}">
        <p14:creationId xmlns:p14="http://schemas.microsoft.com/office/powerpoint/2010/main" val="2236210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579" y="1853754"/>
            <a:ext cx="9603275" cy="4289871"/>
          </a:xfrm>
        </p:spPr>
        <p:txBody>
          <a:bodyPr>
            <a:normAutofit fontScale="70000" lnSpcReduction="20000"/>
          </a:bodyPr>
          <a:lstStyle/>
          <a:p>
            <a:r>
              <a:rPr lang="en-GB" dirty="0" smtClean="0"/>
              <a:t>Anna Freud Centre </a:t>
            </a:r>
            <a:r>
              <a:rPr lang="en-GB" dirty="0" smtClean="0">
                <a:hlinkClick r:id="rId2"/>
              </a:rPr>
              <a:t>www.annafreud.org</a:t>
            </a:r>
            <a:endParaRPr lang="en-GB" dirty="0" smtClean="0"/>
          </a:p>
          <a:p>
            <a:r>
              <a:rPr lang="en-GB" dirty="0" smtClean="0"/>
              <a:t>Young Minds </a:t>
            </a:r>
            <a:r>
              <a:rPr lang="en-GB" dirty="0" smtClean="0">
                <a:hlinkClick r:id="rId3"/>
              </a:rPr>
              <a:t>www.youngminds.org.uk</a:t>
            </a:r>
            <a:r>
              <a:rPr lang="en-GB" dirty="0" smtClean="0"/>
              <a:t> (experience with)</a:t>
            </a:r>
          </a:p>
          <a:p>
            <a:r>
              <a:rPr lang="en-GB" dirty="0" smtClean="0"/>
              <a:t>Child Line </a:t>
            </a:r>
            <a:r>
              <a:rPr lang="en-GB" dirty="0" smtClean="0">
                <a:hlinkClick r:id="rId4"/>
              </a:rPr>
              <a:t>www.childline.org.uk</a:t>
            </a:r>
            <a:endParaRPr lang="en-GB" dirty="0" smtClean="0"/>
          </a:p>
          <a:p>
            <a:r>
              <a:rPr lang="en-GB" dirty="0" err="1" smtClean="0"/>
              <a:t>Kooth</a:t>
            </a:r>
            <a:r>
              <a:rPr lang="en-GB" dirty="0" smtClean="0"/>
              <a:t> </a:t>
            </a:r>
            <a:r>
              <a:rPr lang="en-GB" dirty="0" smtClean="0">
                <a:hlinkClick r:id="rId5"/>
              </a:rPr>
              <a:t>www.kooth.com</a:t>
            </a:r>
            <a:r>
              <a:rPr lang="en-GB" dirty="0" smtClean="0"/>
              <a:t> (online support delivered via a chat based service)</a:t>
            </a:r>
          </a:p>
          <a:p>
            <a:r>
              <a:rPr lang="en-GB" dirty="0" smtClean="0"/>
              <a:t>STEM4 </a:t>
            </a:r>
            <a:r>
              <a:rPr lang="en-GB" dirty="0" smtClean="0">
                <a:hlinkClick r:id="rId6"/>
              </a:rPr>
              <a:t>www.stem4.org.uk</a:t>
            </a:r>
            <a:r>
              <a:rPr lang="en-GB" dirty="0" smtClean="0"/>
              <a:t> (teenage mental health)</a:t>
            </a:r>
          </a:p>
          <a:p>
            <a:r>
              <a:rPr lang="en-GB" dirty="0" smtClean="0"/>
              <a:t>Early Intervention Foundation </a:t>
            </a:r>
            <a:r>
              <a:rPr lang="en-GB" dirty="0" smtClean="0">
                <a:hlinkClick r:id="rId7"/>
              </a:rPr>
              <a:t>www.eif.org.uk</a:t>
            </a:r>
            <a:endParaRPr lang="en-GB" dirty="0" smtClean="0"/>
          </a:p>
          <a:p>
            <a:r>
              <a:rPr lang="en-GB" dirty="0" smtClean="0"/>
              <a:t>Rethink Mental Illness </a:t>
            </a:r>
            <a:r>
              <a:rPr lang="en-GB" dirty="0" smtClean="0">
                <a:hlinkClick r:id="rId8"/>
              </a:rPr>
              <a:t>www.rethink.org</a:t>
            </a:r>
            <a:r>
              <a:rPr lang="en-GB" dirty="0" smtClean="0"/>
              <a:t> (severe mental illness recovery charity)</a:t>
            </a:r>
          </a:p>
          <a:p>
            <a:r>
              <a:rPr lang="en-GB" dirty="0" smtClean="0"/>
              <a:t>Samaritans </a:t>
            </a:r>
            <a:r>
              <a:rPr lang="en-GB" dirty="0" smtClean="0">
                <a:hlinkClick r:id="rId9"/>
              </a:rPr>
              <a:t>www.Samaritans.org</a:t>
            </a:r>
            <a:endParaRPr lang="en-GB" dirty="0" smtClean="0"/>
          </a:p>
          <a:p>
            <a:r>
              <a:rPr lang="en-GB" dirty="0" smtClean="0"/>
              <a:t>Education Support Partnership (for people working </a:t>
            </a:r>
            <a:r>
              <a:rPr lang="en-GB" dirty="0"/>
              <a:t>in education) </a:t>
            </a:r>
            <a:r>
              <a:rPr lang="en-GB" sz="1100" dirty="0">
                <a:hlinkClick r:id="rId10"/>
              </a:rPr>
              <a:t>https://</a:t>
            </a:r>
            <a:r>
              <a:rPr lang="en-GB" sz="1100" dirty="0" smtClean="0">
                <a:hlinkClick r:id="rId10"/>
              </a:rPr>
              <a:t>safeguardinginschools.us12.list-manage.com/track/click?u=efe032677d94ceba51dd39a7f&amp;id=60913008b5&amp;e=b825bf96be</a:t>
            </a:r>
            <a:endParaRPr lang="en-GB" sz="1100" dirty="0" smtClean="0"/>
          </a:p>
          <a:p>
            <a:r>
              <a:rPr lang="en-GB" dirty="0" err="1" smtClean="0"/>
              <a:t>MindEd</a:t>
            </a:r>
            <a:r>
              <a:rPr lang="en-GB" dirty="0" smtClean="0"/>
              <a:t> </a:t>
            </a:r>
            <a:r>
              <a:rPr lang="en-GB" dirty="0" smtClean="0">
                <a:hlinkClick r:id="rId11"/>
              </a:rPr>
              <a:t>www.minded.org.uk</a:t>
            </a:r>
            <a:r>
              <a:rPr lang="en-GB" dirty="0" smtClean="0"/>
              <a:t> (</a:t>
            </a:r>
            <a:r>
              <a:rPr lang="en-GB" dirty="0" err="1" smtClean="0"/>
              <a:t>MindEd</a:t>
            </a:r>
            <a:r>
              <a:rPr lang="en-GB" dirty="0" smtClean="0"/>
              <a:t> for families – online advice, identifying early issues and how best to support your child</a:t>
            </a:r>
          </a:p>
          <a:p>
            <a:r>
              <a:rPr lang="en-GB" dirty="0" smtClean="0"/>
              <a:t>Mind </a:t>
            </a:r>
            <a:r>
              <a:rPr lang="en-GB" dirty="0" smtClean="0">
                <a:hlinkClick r:id="rId12"/>
              </a:rPr>
              <a:t>www.mind.org.uk</a:t>
            </a:r>
            <a:endParaRPr lang="en-GB" dirty="0" smtClean="0"/>
          </a:p>
          <a:p>
            <a:endParaRPr lang="en-GB" dirty="0"/>
          </a:p>
        </p:txBody>
      </p:sp>
      <p:sp>
        <p:nvSpPr>
          <p:cNvPr id="2" name="Title 1"/>
          <p:cNvSpPr>
            <a:spLocks noGrp="1"/>
          </p:cNvSpPr>
          <p:nvPr>
            <p:ph type="title"/>
          </p:nvPr>
        </p:nvSpPr>
        <p:spPr/>
        <p:txBody>
          <a:bodyPr/>
          <a:lstStyle/>
          <a:p>
            <a:r>
              <a:rPr lang="en-GB" dirty="0" smtClean="0"/>
              <a:t>Helpful resources </a:t>
            </a:r>
            <a:endParaRPr lang="en-GB" dirty="0"/>
          </a:p>
        </p:txBody>
      </p:sp>
    </p:spTree>
    <p:extLst>
      <p:ext uri="{BB962C8B-B14F-4D97-AF65-F5344CB8AC3E}">
        <p14:creationId xmlns:p14="http://schemas.microsoft.com/office/powerpoint/2010/main" val="44584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finally…</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smtClean="0"/>
          </a:p>
          <a:p>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7313" y="261257"/>
            <a:ext cx="3843909" cy="6029663"/>
          </a:xfrm>
          <a:prstGeom prst="rect">
            <a:avLst/>
          </a:prstGeom>
        </p:spPr>
      </p:pic>
    </p:spTree>
    <p:extLst>
      <p:ext uri="{BB962C8B-B14F-4D97-AF65-F5344CB8AC3E}">
        <p14:creationId xmlns:p14="http://schemas.microsoft.com/office/powerpoint/2010/main" val="996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845" y="745252"/>
            <a:ext cx="9603275" cy="1049235"/>
          </a:xfrm>
        </p:spPr>
        <p:txBody>
          <a:bodyPr>
            <a:normAutofit/>
          </a:bodyPr>
          <a:lstStyle/>
          <a:p>
            <a:r>
              <a:rPr lang="en-GB" dirty="0" smtClean="0"/>
              <a:t>What is mental </a:t>
            </a:r>
            <a:r>
              <a:rPr lang="en-GB" dirty="0"/>
              <a:t>health?</a:t>
            </a:r>
            <a:br>
              <a:rPr lang="en-GB" dirty="0"/>
            </a:br>
            <a:r>
              <a:rPr lang="en-GB" sz="900" dirty="0" smtClean="0"/>
              <a:t/>
            </a:r>
            <a:br>
              <a:rPr lang="en-GB" sz="900" dirty="0" smtClean="0"/>
            </a:br>
            <a:endParaRPr lang="en-GB" sz="900" dirty="0"/>
          </a:p>
        </p:txBody>
      </p:sp>
      <p:sp>
        <p:nvSpPr>
          <p:cNvPr id="3" name="Content Placeholder 2"/>
          <p:cNvSpPr>
            <a:spLocks noGrp="1"/>
          </p:cNvSpPr>
          <p:nvPr>
            <p:ph idx="1"/>
          </p:nvPr>
        </p:nvSpPr>
        <p:spPr>
          <a:xfrm>
            <a:off x="1451579" y="2015731"/>
            <a:ext cx="9603275" cy="4945241"/>
          </a:xfrm>
        </p:spPr>
        <p:txBody>
          <a:bodyPr>
            <a:normAutofit fontScale="92500" lnSpcReduction="20000"/>
          </a:bodyPr>
          <a:lstStyle/>
          <a:p>
            <a:r>
              <a:rPr lang="en-GB" dirty="0" smtClean="0"/>
              <a:t>The health of our brain</a:t>
            </a:r>
          </a:p>
          <a:p>
            <a:r>
              <a:rPr lang="en-GB" dirty="0" smtClean="0"/>
              <a:t>How we feel, think and behave</a:t>
            </a:r>
          </a:p>
          <a:p>
            <a:r>
              <a:rPr lang="en-GB" dirty="0" smtClean="0"/>
              <a:t>How we cope with ups and downs of everyday life</a:t>
            </a:r>
          </a:p>
          <a:p>
            <a:r>
              <a:rPr lang="en-GB" dirty="0" smtClean="0"/>
              <a:t>How we feel about ourselves and our lives</a:t>
            </a:r>
          </a:p>
          <a:p>
            <a:r>
              <a:rPr lang="en-GB" dirty="0" smtClean="0"/>
              <a:t>How we see ourselves and our future</a:t>
            </a:r>
          </a:p>
          <a:p>
            <a:r>
              <a:rPr lang="en-GB" dirty="0" smtClean="0"/>
              <a:t>How stress effects us</a:t>
            </a:r>
          </a:p>
          <a:p>
            <a:r>
              <a:rPr lang="en-GB" dirty="0" smtClean="0"/>
              <a:t>How we deal with negative things that happen in our life</a:t>
            </a:r>
          </a:p>
          <a:p>
            <a:r>
              <a:rPr lang="en-GB" dirty="0" smtClean="0"/>
              <a:t>Our self esteem and confidence</a:t>
            </a:r>
          </a:p>
          <a:p>
            <a:r>
              <a:rPr lang="en-GB" dirty="0" smtClean="0"/>
              <a:t>However…</a:t>
            </a:r>
          </a:p>
          <a:p>
            <a:r>
              <a:rPr lang="en-GB" dirty="0" smtClean="0"/>
              <a:t>You can’t see it and put a plaster on it!</a:t>
            </a:r>
          </a:p>
          <a:p>
            <a:r>
              <a:rPr lang="en-GB" dirty="0">
                <a:hlinkClick r:id="rId2"/>
              </a:rPr>
              <a:t>https://www.annafreud.org/what-we-do/schools-in-mind/resources-for-schools/talking-mental-health-animation-teacher-toolkit</a:t>
            </a:r>
            <a:r>
              <a:rPr lang="en-GB" dirty="0" smtClean="0">
                <a:hlinkClick r:id="rId2"/>
              </a:rPr>
              <a:t>/</a:t>
            </a:r>
            <a:endParaRPr lang="en-GB" dirty="0" smtClean="0"/>
          </a:p>
          <a:p>
            <a:endParaRPr lang="en-GB"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25840" y="2301240"/>
            <a:ext cx="2849880" cy="3246120"/>
          </a:xfrm>
          <a:prstGeom prst="rect">
            <a:avLst/>
          </a:prstGeom>
        </p:spPr>
      </p:pic>
    </p:spTree>
    <p:extLst>
      <p:ext uri="{BB962C8B-B14F-4D97-AF65-F5344CB8AC3E}">
        <p14:creationId xmlns:p14="http://schemas.microsoft.com/office/powerpoint/2010/main" val="6738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responsible?</a:t>
            </a:r>
            <a:endParaRPr lang="en-GB" dirty="0"/>
          </a:p>
        </p:txBody>
      </p:sp>
      <p:sp>
        <p:nvSpPr>
          <p:cNvPr id="3" name="Content Placeholder 2"/>
          <p:cNvSpPr>
            <a:spLocks noGrp="1"/>
          </p:cNvSpPr>
          <p:nvPr>
            <p:ph idx="1"/>
          </p:nvPr>
        </p:nvSpPr>
        <p:spPr/>
        <p:txBody>
          <a:bodyPr/>
          <a:lstStyle/>
          <a:p>
            <a:r>
              <a:rPr lang="en-GB" dirty="0" smtClean="0"/>
              <a:t>We all are… </a:t>
            </a:r>
          </a:p>
          <a:p>
            <a:r>
              <a:rPr lang="en-GB" dirty="0" smtClean="0"/>
              <a:t>Last year there was 400,000 (yes…four hundred thousand) referrals to CHAMS </a:t>
            </a:r>
          </a:p>
          <a:p>
            <a:r>
              <a:rPr lang="en-GB" dirty="0" smtClean="0"/>
              <a:t>Their target was to see just one third of their referrals/caseload!</a:t>
            </a:r>
          </a:p>
          <a:p>
            <a:r>
              <a:rPr lang="en-GB" dirty="0" smtClean="0"/>
              <a:t>Therefore we must take this into our own hands</a:t>
            </a:r>
            <a:endParaRPr lang="en-GB" dirty="0"/>
          </a:p>
        </p:txBody>
      </p:sp>
    </p:spTree>
    <p:extLst>
      <p:ext uri="{BB962C8B-B14F-4D97-AF65-F5344CB8AC3E}">
        <p14:creationId xmlns:p14="http://schemas.microsoft.com/office/powerpoint/2010/main" val="1801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 January 2019</a:t>
            </a:r>
            <a:endParaRPr lang="en-GB"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51579" y="1329136"/>
            <a:ext cx="9802763" cy="4966733"/>
          </a:xfrm>
          <a:prstGeom prst="rect">
            <a:avLst/>
          </a:prstGeom>
        </p:spPr>
      </p:pic>
    </p:spTree>
    <p:extLst>
      <p:ext uri="{BB962C8B-B14F-4D97-AF65-F5344CB8AC3E}">
        <p14:creationId xmlns:p14="http://schemas.microsoft.com/office/powerpoint/2010/main" val="4084423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Thrive Framework</a:t>
            </a:r>
            <a:endParaRPr lang="en-GB" dirty="0"/>
          </a:p>
        </p:txBody>
      </p:sp>
      <p:sp>
        <p:nvSpPr>
          <p:cNvPr id="3" name="Content Placeholder 2"/>
          <p:cNvSpPr>
            <a:spLocks noGrp="1"/>
          </p:cNvSpPr>
          <p:nvPr>
            <p:ph idx="1"/>
          </p:nvPr>
        </p:nvSpPr>
        <p:spPr/>
        <p:txBody>
          <a:bodyPr/>
          <a:lstStyle/>
          <a:p>
            <a:r>
              <a:rPr lang="en-GB" sz="1100" dirty="0">
                <a:hlinkClick r:id="rId2"/>
              </a:rPr>
              <a:t>https://www.annafreud.org/what-we-do/improving-help/thrive-framework/#</a:t>
            </a:r>
            <a:r>
              <a:rPr lang="en-GB" sz="1100" dirty="0" smtClean="0">
                <a:hlinkClick r:id="rId2"/>
              </a:rPr>
              <a:t>Accept</a:t>
            </a:r>
            <a:endParaRPr lang="en-GB" sz="1100" dirty="0" smtClean="0"/>
          </a:p>
          <a:p>
            <a:r>
              <a:rPr lang="en-GB" sz="1600" b="1" dirty="0"/>
              <a:t>The conceptual framework THRIVE has been translated into a model of care called '</a:t>
            </a:r>
            <a:r>
              <a:rPr lang="en-GB" sz="1600" b="1" dirty="0" err="1"/>
              <a:t>i</a:t>
            </a:r>
            <a:r>
              <a:rPr lang="en-GB" sz="1600" b="1" dirty="0"/>
              <a:t>-THRIVE’, which is an integrated, person centred and needs led approach to delivering mental health services for children, young people and families. </a:t>
            </a:r>
          </a:p>
          <a:p>
            <a:endParaRPr lang="en-GB" dirty="0" smtClean="0"/>
          </a:p>
          <a:p>
            <a:endParaRPr lang="en-GB" dirty="0"/>
          </a:p>
        </p:txBody>
      </p:sp>
      <p:pic>
        <p:nvPicPr>
          <p:cNvPr id="4" name="Picture 3"/>
          <p:cNvPicPr>
            <a:picLocks noChangeAspect="1"/>
          </p:cNvPicPr>
          <p:nvPr/>
        </p:nvPicPr>
        <p:blipFill>
          <a:blip r:embed="rId3"/>
          <a:stretch>
            <a:fillRect/>
          </a:stretch>
        </p:blipFill>
        <p:spPr>
          <a:xfrm>
            <a:off x="3357798" y="3337999"/>
            <a:ext cx="5362677" cy="3227693"/>
          </a:xfrm>
          <a:prstGeom prst="rect">
            <a:avLst/>
          </a:prstGeom>
        </p:spPr>
      </p:pic>
    </p:spTree>
    <p:extLst>
      <p:ext uri="{BB962C8B-B14F-4D97-AF65-F5344CB8AC3E}">
        <p14:creationId xmlns:p14="http://schemas.microsoft.com/office/powerpoint/2010/main" val="164822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348343"/>
            <a:ext cx="9603275" cy="1428206"/>
          </a:xfrm>
        </p:spPr>
        <p:txBody>
          <a:bodyPr>
            <a:normAutofit/>
          </a:bodyPr>
          <a:lstStyle/>
          <a:p>
            <a:r>
              <a:rPr lang="en-GB" sz="2800" dirty="0" smtClean="0"/>
              <a:t>We need to manage children’s emotional state/well being before we focus on anything else.</a:t>
            </a:r>
            <a:endParaRPr lang="en-GB" sz="2800" dirty="0"/>
          </a:p>
        </p:txBody>
      </p:sp>
      <p:sp>
        <p:nvSpPr>
          <p:cNvPr id="3" name="Content Placeholder 2"/>
          <p:cNvSpPr>
            <a:spLocks noGrp="1"/>
          </p:cNvSpPr>
          <p:nvPr>
            <p:ph idx="1"/>
          </p:nvPr>
        </p:nvSpPr>
        <p:spPr/>
        <p:txBody>
          <a:bodyPr>
            <a:normAutofit/>
          </a:bodyPr>
          <a:lstStyle/>
          <a:p>
            <a:r>
              <a:rPr lang="en-GB" sz="2400" cap="all" dirty="0">
                <a:solidFill>
                  <a:prstClr val="black"/>
                </a:solidFill>
                <a:ea typeface="+mj-ea"/>
                <a:cs typeface="+mj-cs"/>
              </a:rPr>
              <a:t>We need to manage </a:t>
            </a:r>
            <a:r>
              <a:rPr lang="en-GB" sz="2400" b="1" cap="all" dirty="0" smtClean="0">
                <a:solidFill>
                  <a:prstClr val="black"/>
                </a:solidFill>
                <a:ea typeface="+mj-ea"/>
                <a:cs typeface="+mj-cs"/>
              </a:rPr>
              <a:t>everyone's</a:t>
            </a:r>
            <a:r>
              <a:rPr lang="en-GB" sz="2400" cap="all" dirty="0" smtClean="0">
                <a:solidFill>
                  <a:prstClr val="black"/>
                </a:solidFill>
                <a:ea typeface="+mj-ea"/>
                <a:cs typeface="+mj-cs"/>
              </a:rPr>
              <a:t> </a:t>
            </a:r>
            <a:r>
              <a:rPr lang="en-GB" sz="2400" cap="all" dirty="0">
                <a:solidFill>
                  <a:prstClr val="black"/>
                </a:solidFill>
                <a:ea typeface="+mj-ea"/>
                <a:cs typeface="+mj-cs"/>
              </a:rPr>
              <a:t>emotional state/well being before we focus on anything </a:t>
            </a:r>
            <a:r>
              <a:rPr lang="en-GB" sz="2400" cap="all" dirty="0" smtClean="0">
                <a:solidFill>
                  <a:prstClr val="black"/>
                </a:solidFill>
                <a:ea typeface="+mj-ea"/>
                <a:cs typeface="+mj-cs"/>
              </a:rPr>
              <a:t>else.</a:t>
            </a:r>
          </a:p>
          <a:p>
            <a:endParaRPr lang="en-GB"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2937" y="3024210"/>
            <a:ext cx="6682740" cy="3694453"/>
          </a:xfrm>
          <a:prstGeom prst="rect">
            <a:avLst/>
          </a:prstGeom>
        </p:spPr>
      </p:pic>
    </p:spTree>
    <p:extLst>
      <p:ext uri="{BB962C8B-B14F-4D97-AF65-F5344CB8AC3E}">
        <p14:creationId xmlns:p14="http://schemas.microsoft.com/office/powerpoint/2010/main" val="118410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Stress bucket - Activity</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20429" y="1979432"/>
            <a:ext cx="1923710" cy="192371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4651" y="2007261"/>
            <a:ext cx="1868053" cy="186805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3216" y="2007261"/>
            <a:ext cx="2735145" cy="192371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5053" y="2062918"/>
            <a:ext cx="1868053" cy="1868053"/>
          </a:xfrm>
          <a:prstGeom prst="rect">
            <a:avLst/>
          </a:prstGeom>
        </p:spPr>
      </p:pic>
    </p:spTree>
    <p:extLst>
      <p:ext uri="{BB962C8B-B14F-4D97-AF65-F5344CB8AC3E}">
        <p14:creationId xmlns:p14="http://schemas.microsoft.com/office/powerpoint/2010/main" val="1677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4217</TotalTime>
  <Words>815</Words>
  <Application>Microsoft Office PowerPoint</Application>
  <PresentationFormat>Widescreen</PresentationFormat>
  <Paragraphs>135</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Gill Sans MT</vt:lpstr>
      <vt:lpstr>Gallery</vt:lpstr>
      <vt:lpstr>Mental health &amp; well being </vt:lpstr>
      <vt:lpstr>We all have mental health (Schools in mind)</vt:lpstr>
      <vt:lpstr>What is mental health first aid?</vt:lpstr>
      <vt:lpstr>What is mental health?  </vt:lpstr>
      <vt:lpstr>Who is responsible?</vt:lpstr>
      <vt:lpstr>NHS January 2019</vt:lpstr>
      <vt:lpstr>The Thrive Framework</vt:lpstr>
      <vt:lpstr>We need to manage children’s emotional state/well being before we focus on anything else.</vt:lpstr>
      <vt:lpstr>Stress bucket - Activity</vt:lpstr>
      <vt:lpstr>Hand model of the brain</vt:lpstr>
      <vt:lpstr>Types of mental health</vt:lpstr>
      <vt:lpstr>anxiety</vt:lpstr>
      <vt:lpstr>Types of anxiety</vt:lpstr>
      <vt:lpstr>Anxiety </vt:lpstr>
      <vt:lpstr>How to support an anxious child</vt:lpstr>
      <vt:lpstr>PowerPoint Presentation</vt:lpstr>
      <vt:lpstr>PowerPoint Presentation</vt:lpstr>
      <vt:lpstr>Low mood and depression</vt:lpstr>
      <vt:lpstr>I have a black dog…</vt:lpstr>
      <vt:lpstr>Self harm</vt:lpstr>
      <vt:lpstr>PowerPoint Presentation</vt:lpstr>
      <vt:lpstr>PowerPoint Presentation</vt:lpstr>
      <vt:lpstr>So what are we doing?</vt:lpstr>
      <vt:lpstr>PowerPoint Presentation</vt:lpstr>
      <vt:lpstr>algee</vt:lpstr>
      <vt:lpstr>Great dream</vt:lpstr>
      <vt:lpstr>Shush - Non Judgemental listening</vt:lpstr>
      <vt:lpstr>Building resilience</vt:lpstr>
      <vt:lpstr>         The truth pixie by matt haig</vt:lpstr>
      <vt:lpstr>PowerPoint Presentation</vt:lpstr>
      <vt:lpstr>PowerPoint Presentation</vt:lpstr>
      <vt:lpstr>Metacognition</vt:lpstr>
      <vt:lpstr>Mindfulness </vt:lpstr>
      <vt:lpstr>The recovery tree</vt:lpstr>
      <vt:lpstr>PowerPoint Presentation</vt:lpstr>
      <vt:lpstr>We are all supporting mental health first aid (Mhfa)</vt:lpstr>
      <vt:lpstr>assemblies one for ks1 and ks2</vt:lpstr>
      <vt:lpstr>Helpful resources </vt:lpstr>
      <vt:lpstr>And finally…</vt:lpstr>
    </vt:vector>
  </TitlesOfParts>
  <Company>Shenfield St Marys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&amp; well being</dc:title>
  <dc:creator>Elizabeth Bundy</dc:creator>
  <cp:lastModifiedBy>Suzanna Brooks</cp:lastModifiedBy>
  <cp:revision>53</cp:revision>
  <cp:lastPrinted>2018-10-30T12:16:07Z</cp:lastPrinted>
  <dcterms:created xsi:type="dcterms:W3CDTF">2018-10-09T18:48:13Z</dcterms:created>
  <dcterms:modified xsi:type="dcterms:W3CDTF">2019-02-14T09:00:27Z</dcterms:modified>
</cp:coreProperties>
</file>