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4" d="100"/>
          <a:sy n="84" d="100"/>
        </p:scale>
        <p:origin x="44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33CC"/>
                </a:solidFill>
              </a:rPr>
              <a:t>C</a:t>
            </a:r>
            <a:r>
              <a:rPr lang="en-GB" dirty="0" smtClean="0">
                <a:solidFill>
                  <a:srgbClr val="0033CC"/>
                </a:solidFill>
              </a:rPr>
              <a:t>ome </a:t>
            </a:r>
            <a:r>
              <a:rPr lang="en-GB" dirty="0" smtClean="0"/>
              <a:t>Dine </a:t>
            </a:r>
            <a:r>
              <a:rPr lang="en-GB" dirty="0" smtClean="0">
                <a:solidFill>
                  <a:srgbClr val="0033CC"/>
                </a:solidFill>
              </a:rPr>
              <a:t>With</a:t>
            </a:r>
            <a:r>
              <a:rPr lang="en-GB" dirty="0" smtClean="0"/>
              <a:t> Me: </a:t>
            </a:r>
            <a:r>
              <a:rPr lang="en-GB" dirty="0" smtClean="0">
                <a:solidFill>
                  <a:srgbClr val="0033CC"/>
                </a:solidFill>
              </a:rPr>
              <a:t>Greek</a:t>
            </a:r>
            <a:r>
              <a:rPr lang="en-GB" dirty="0" smtClean="0"/>
              <a:t>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pPr algn="r"/>
            <a:r>
              <a:rPr lang="en-GB" b="1" dirty="0" smtClean="0">
                <a:solidFill>
                  <a:srgbClr val="0033CC"/>
                </a:solidFill>
                <a:latin typeface="Arial Black" panose="020B0A04020102020204" pitchFamily="34" charset="0"/>
              </a:rPr>
              <a:t>By </a:t>
            </a:r>
            <a:r>
              <a:rPr lang="en-GB" b="1" dirty="0" smtClean="0">
                <a:solidFill>
                  <a:srgbClr val="0033CC"/>
                </a:solidFill>
                <a:latin typeface="Arial Black" panose="020B0A04020102020204" pitchFamily="34" charset="0"/>
              </a:rPr>
              <a:t>JK</a:t>
            </a:r>
            <a:endParaRPr lang="en-GB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663" y="261155"/>
            <a:ext cx="3641558" cy="21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313" y="1305485"/>
            <a:ext cx="3768007" cy="211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65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MENU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2000" dirty="0" smtClean="0">
                <a:solidFill>
                  <a:srgbClr val="0033CC"/>
                </a:solidFill>
                <a:latin typeface="AR HERMANN" panose="02000000000000000000" pitchFamily="2" charset="0"/>
              </a:rPr>
              <a:t>To Begin</a:t>
            </a:r>
          </a:p>
          <a:p>
            <a:pPr marL="0" indent="0" algn="ctr">
              <a:buNone/>
            </a:pPr>
            <a:r>
              <a:rPr lang="en-GB" sz="2000" dirty="0" smtClean="0">
                <a:solidFill>
                  <a:schemeClr val="tx1"/>
                </a:solidFill>
                <a:latin typeface="AR ESSENCE" panose="02000000000000000000" pitchFamily="2" charset="0"/>
              </a:rPr>
              <a:t>Greek Style Roasted Potatoes</a:t>
            </a:r>
          </a:p>
          <a:p>
            <a:pPr marL="0" indent="0" algn="ctr">
              <a:buNone/>
            </a:pPr>
            <a:r>
              <a:rPr lang="en-GB" sz="2000" b="1" dirty="0" smtClean="0">
                <a:solidFill>
                  <a:srgbClr val="0033CC"/>
                </a:solidFill>
              </a:rPr>
              <a:t>=====</a:t>
            </a:r>
            <a:endParaRPr lang="en-GB" sz="2000" b="1" dirty="0">
              <a:solidFill>
                <a:srgbClr val="0033CC"/>
              </a:solidFill>
            </a:endParaRPr>
          </a:p>
          <a:p>
            <a:pPr marL="0" indent="0" algn="ctr">
              <a:buNone/>
            </a:pPr>
            <a:r>
              <a:rPr lang="en-GB" sz="2000" dirty="0" smtClean="0">
                <a:solidFill>
                  <a:srgbClr val="0033CC"/>
                </a:solidFill>
                <a:latin typeface="AR HERMANN" panose="02000000000000000000" pitchFamily="2" charset="0"/>
              </a:rPr>
              <a:t>Followed By</a:t>
            </a:r>
          </a:p>
          <a:p>
            <a:pPr marL="0" indent="0" algn="ctr">
              <a:buNone/>
            </a:pPr>
            <a:r>
              <a:rPr lang="en-GB" sz="2000" dirty="0">
                <a:latin typeface="AR ESSENCE" panose="02000000000000000000" pitchFamily="2" charset="0"/>
              </a:rPr>
              <a:t>Chicken Souvlaki </a:t>
            </a:r>
            <a:r>
              <a:rPr lang="en-GB" sz="2000" dirty="0" smtClean="0">
                <a:latin typeface="AR ESSENCE" panose="02000000000000000000" pitchFamily="2" charset="0"/>
              </a:rPr>
              <a:t>Skewers</a:t>
            </a:r>
          </a:p>
          <a:p>
            <a:pPr marL="0" indent="0" algn="ctr">
              <a:buNone/>
            </a:pPr>
            <a:r>
              <a:rPr lang="en-GB" sz="1700" dirty="0" smtClean="0">
                <a:latin typeface="AR ESSENCE" panose="02000000000000000000" pitchFamily="2" charset="0"/>
              </a:rPr>
              <a:t>Served on a bed of salad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tx1"/>
                </a:solidFill>
                <a:latin typeface="AR ESSENCE" panose="02000000000000000000" pitchFamily="2" charset="0"/>
              </a:rPr>
              <a:t>Accompanied </a:t>
            </a:r>
            <a:r>
              <a:rPr lang="en-GB" sz="1700" dirty="0" smtClean="0">
                <a:solidFill>
                  <a:schemeClr val="tx1"/>
                </a:solidFill>
                <a:latin typeface="AR ESSENCE" panose="02000000000000000000" pitchFamily="2" charset="0"/>
              </a:rPr>
              <a:t>with olives and pitta bread</a:t>
            </a:r>
          </a:p>
          <a:p>
            <a:pPr marL="0" indent="0" algn="ctr">
              <a:buNone/>
            </a:pPr>
            <a:r>
              <a:rPr lang="en-GB" sz="2000" b="1" dirty="0" smtClean="0">
                <a:solidFill>
                  <a:srgbClr val="0033CC"/>
                </a:solidFill>
              </a:rPr>
              <a:t>=====</a:t>
            </a:r>
            <a:endParaRPr lang="en-GB" sz="2000" b="1" dirty="0">
              <a:solidFill>
                <a:srgbClr val="0033CC"/>
              </a:solidFill>
            </a:endParaRPr>
          </a:p>
          <a:p>
            <a:pPr marL="0" indent="0" algn="ctr">
              <a:buNone/>
            </a:pPr>
            <a:r>
              <a:rPr lang="en-GB" sz="2000" dirty="0" smtClean="0">
                <a:solidFill>
                  <a:srgbClr val="0033CC"/>
                </a:solidFill>
                <a:latin typeface="AR HERMANN" panose="02000000000000000000" pitchFamily="2" charset="0"/>
              </a:rPr>
              <a:t>To Finish</a:t>
            </a:r>
          </a:p>
          <a:p>
            <a:pPr marL="0" indent="0" algn="ctr">
              <a:buNone/>
            </a:pPr>
            <a:r>
              <a:rPr lang="en-GB" sz="2000" dirty="0" smtClean="0">
                <a:solidFill>
                  <a:schemeClr val="tx1"/>
                </a:solidFill>
                <a:latin typeface="AR ESSENCE" panose="02000000000000000000" pitchFamily="2" charset="0"/>
              </a:rPr>
              <a:t>Greek Almond </a:t>
            </a:r>
            <a:r>
              <a:rPr lang="en-GB" sz="2000" dirty="0" err="1" smtClean="0">
                <a:solidFill>
                  <a:schemeClr val="tx1"/>
                </a:solidFill>
                <a:latin typeface="AR ESSENCE" panose="02000000000000000000" pitchFamily="2" charset="0"/>
              </a:rPr>
              <a:t>Ergolavi</a:t>
            </a:r>
            <a:r>
              <a:rPr lang="en-GB" sz="2000" dirty="0" smtClean="0">
                <a:solidFill>
                  <a:schemeClr val="tx1"/>
                </a:solidFill>
                <a:latin typeface="AR ESSENCE" panose="02000000000000000000" pitchFamily="2" charset="0"/>
              </a:rPr>
              <a:t> Cookies and Strawberries</a:t>
            </a:r>
          </a:p>
          <a:p>
            <a:pPr marL="0" indent="0" algn="ctr">
              <a:buNone/>
            </a:pPr>
            <a:endParaRPr lang="en-GB" sz="1700" dirty="0">
              <a:solidFill>
                <a:srgbClr val="0033CC"/>
              </a:solidFill>
              <a:latin typeface="AR ESSENCE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91414" y="932362"/>
            <a:ext cx="3967084" cy="2975313"/>
          </a:xfrm>
          <a:prstGeom prst="rect">
            <a:avLst/>
          </a:prstGeom>
        </p:spPr>
      </p:pic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66" y="2768087"/>
            <a:ext cx="3804314" cy="247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19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Greek Style Roasted Potatoes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GB" sz="1600" b="1" dirty="0" smtClean="0">
                <a:latin typeface="Brush Script MT" panose="03060802040406070304" pitchFamily="66" charset="0"/>
              </a:rPr>
              <a:t>Ingredients</a:t>
            </a:r>
          </a:p>
          <a:p>
            <a:pPr marL="0" indent="0">
              <a:buNone/>
            </a:pPr>
            <a:r>
              <a:rPr lang="en-GB" sz="1600" dirty="0" smtClean="0">
                <a:latin typeface="Brush Script MT" panose="03060802040406070304" pitchFamily="66" charset="0"/>
              </a:rPr>
              <a:t>2 </a:t>
            </a:r>
            <a:r>
              <a:rPr lang="en-GB" sz="1600" dirty="0">
                <a:latin typeface="Brush Script MT" panose="03060802040406070304" pitchFamily="66" charset="0"/>
              </a:rPr>
              <a:t>teaspoons fresh lemon </a:t>
            </a:r>
            <a:r>
              <a:rPr lang="en-GB" sz="1600" dirty="0" smtClean="0">
                <a:latin typeface="Brush Script MT" panose="03060802040406070304" pitchFamily="66" charset="0"/>
              </a:rPr>
              <a:t>juice, 1 </a:t>
            </a:r>
            <a:r>
              <a:rPr lang="en-GB" sz="1600" dirty="0">
                <a:latin typeface="Brush Script MT" panose="03060802040406070304" pitchFamily="66" charset="0"/>
              </a:rPr>
              <a:t>tablespoon olive </a:t>
            </a:r>
            <a:r>
              <a:rPr lang="en-GB" sz="1600" dirty="0" smtClean="0">
                <a:latin typeface="Brush Script MT" panose="03060802040406070304" pitchFamily="66" charset="0"/>
              </a:rPr>
              <a:t>oil, 2 </a:t>
            </a:r>
            <a:r>
              <a:rPr lang="en-GB" sz="1600" dirty="0">
                <a:latin typeface="Brush Script MT" panose="03060802040406070304" pitchFamily="66" charset="0"/>
              </a:rPr>
              <a:t>tablespoons </a:t>
            </a:r>
            <a:r>
              <a:rPr lang="en-GB" sz="1600" dirty="0" smtClean="0">
                <a:latin typeface="Brush Script MT" panose="03060802040406070304" pitchFamily="66" charset="0"/>
              </a:rPr>
              <a:t>water, 1 </a:t>
            </a:r>
            <a:r>
              <a:rPr lang="en-GB" sz="1600" dirty="0">
                <a:latin typeface="Brush Script MT" panose="03060802040406070304" pitchFamily="66" charset="0"/>
              </a:rPr>
              <a:t>teaspoon dried Greek </a:t>
            </a:r>
            <a:r>
              <a:rPr lang="en-GB" sz="1600" dirty="0" smtClean="0">
                <a:latin typeface="Brush Script MT" panose="03060802040406070304" pitchFamily="66" charset="0"/>
              </a:rPr>
              <a:t>oregano,                                                 small </a:t>
            </a:r>
            <a:r>
              <a:rPr lang="en-GB" sz="1600" dirty="0">
                <a:latin typeface="Brush Script MT" panose="03060802040406070304" pitchFamily="66" charset="0"/>
              </a:rPr>
              <a:t>russet </a:t>
            </a:r>
            <a:r>
              <a:rPr lang="en-GB" sz="1600" dirty="0" smtClean="0">
                <a:latin typeface="Brush Script MT" panose="03060802040406070304" pitchFamily="66" charset="0"/>
              </a:rPr>
              <a:t>potatoes (peeled</a:t>
            </a:r>
            <a:r>
              <a:rPr lang="en-GB" sz="1600" dirty="0">
                <a:latin typeface="Brush Script MT" panose="03060802040406070304" pitchFamily="66" charset="0"/>
              </a:rPr>
              <a:t>, cut in </a:t>
            </a:r>
            <a:r>
              <a:rPr lang="en-GB" sz="1600" dirty="0" smtClean="0">
                <a:latin typeface="Brush Script MT" panose="03060802040406070304" pitchFamily="66" charset="0"/>
              </a:rPr>
              <a:t>half), coarse </a:t>
            </a:r>
            <a:r>
              <a:rPr lang="en-GB" sz="1600" dirty="0">
                <a:latin typeface="Brush Script MT" panose="03060802040406070304" pitchFamily="66" charset="0"/>
              </a:rPr>
              <a:t>salt and freshly cracked black pepper </a:t>
            </a:r>
          </a:p>
          <a:p>
            <a:pPr marL="0" indent="0">
              <a:buNone/>
            </a:pPr>
            <a:r>
              <a:rPr lang="en-GB" sz="1600" b="1" dirty="0" smtClean="0">
                <a:latin typeface="Brush Script MT" panose="03060802040406070304" pitchFamily="66" charset="0"/>
              </a:rPr>
              <a:t>Method</a:t>
            </a:r>
          </a:p>
          <a:p>
            <a:pPr lvl="0"/>
            <a:r>
              <a:rPr lang="en-GB" sz="1600" dirty="0">
                <a:latin typeface="Brush Script MT" panose="03060802040406070304" pitchFamily="66" charset="0"/>
              </a:rPr>
              <a:t>Preheat oven to </a:t>
            </a:r>
            <a:r>
              <a:rPr lang="en-GB" sz="1600" dirty="0" smtClean="0">
                <a:latin typeface="Brush Script MT" panose="03060802040406070304" pitchFamily="66" charset="0"/>
              </a:rPr>
              <a:t>160 </a:t>
            </a:r>
            <a:r>
              <a:rPr lang="en-GB" sz="1600" dirty="0">
                <a:latin typeface="Brush Script MT" panose="03060802040406070304" pitchFamily="66" charset="0"/>
              </a:rPr>
              <a:t>degrees </a:t>
            </a:r>
            <a:r>
              <a:rPr lang="en-GB" sz="1600" dirty="0" smtClean="0">
                <a:latin typeface="Brush Script MT" panose="03060802040406070304" pitchFamily="66" charset="0"/>
              </a:rPr>
              <a:t>Celsius.</a:t>
            </a:r>
            <a:endParaRPr lang="en-GB" sz="1600" dirty="0">
              <a:latin typeface="Brush Script MT" panose="03060802040406070304" pitchFamily="66" charset="0"/>
            </a:endParaRPr>
          </a:p>
          <a:p>
            <a:pPr lvl="0"/>
            <a:r>
              <a:rPr lang="en-GB" sz="1600" dirty="0">
                <a:latin typeface="Brush Script MT" panose="03060802040406070304" pitchFamily="66" charset="0"/>
              </a:rPr>
              <a:t>Whisk lemon juice, olive oil, </a:t>
            </a:r>
            <a:r>
              <a:rPr lang="en-GB" sz="1600" dirty="0" smtClean="0">
                <a:latin typeface="Brush Script MT" panose="03060802040406070304" pitchFamily="66" charset="0"/>
              </a:rPr>
              <a:t>wate</a:t>
            </a:r>
            <a:r>
              <a:rPr lang="en-GB" sz="1600" dirty="0">
                <a:latin typeface="Brush Script MT" panose="03060802040406070304" pitchFamily="66" charset="0"/>
              </a:rPr>
              <a:t>r</a:t>
            </a:r>
            <a:r>
              <a:rPr lang="en-GB" sz="1600" dirty="0" smtClean="0">
                <a:latin typeface="Brush Script MT" panose="03060802040406070304" pitchFamily="66" charset="0"/>
              </a:rPr>
              <a:t> </a:t>
            </a:r>
            <a:r>
              <a:rPr lang="en-GB" sz="1600" dirty="0">
                <a:latin typeface="Brush Script MT" panose="03060802040406070304" pitchFamily="66" charset="0"/>
              </a:rPr>
              <a:t>and oregano in a small bowl to blend.</a:t>
            </a:r>
          </a:p>
          <a:p>
            <a:pPr lvl="0"/>
            <a:r>
              <a:rPr lang="en-GB" sz="1600" dirty="0">
                <a:latin typeface="Brush Script MT" panose="03060802040406070304" pitchFamily="66" charset="0"/>
              </a:rPr>
              <a:t>Toss potatoes with vinaigrette in a small roasting pan.</a:t>
            </a:r>
          </a:p>
          <a:p>
            <a:pPr lvl="0"/>
            <a:r>
              <a:rPr lang="en-GB" sz="1600" dirty="0">
                <a:latin typeface="Brush Script MT" panose="03060802040406070304" pitchFamily="66" charset="0"/>
              </a:rPr>
              <a:t>Season potatoes with salt and pepper.</a:t>
            </a:r>
          </a:p>
          <a:p>
            <a:pPr lvl="0"/>
            <a:r>
              <a:rPr lang="en-GB" sz="1600" dirty="0">
                <a:latin typeface="Brush Script MT" panose="03060802040406070304" pitchFamily="66" charset="0"/>
              </a:rPr>
              <a:t>Cover pan with foil and roast potatoes until tender and golden </a:t>
            </a:r>
            <a:r>
              <a:rPr lang="en-GB" sz="1600" dirty="0" smtClean="0">
                <a:latin typeface="Brush Script MT" panose="03060802040406070304" pitchFamily="66" charset="0"/>
              </a:rPr>
              <a:t>brown, turning occasionally, for about </a:t>
            </a:r>
            <a:r>
              <a:rPr lang="en-GB" sz="1600" dirty="0">
                <a:latin typeface="Brush Script MT" panose="03060802040406070304" pitchFamily="66" charset="0"/>
              </a:rPr>
              <a:t>45 minutes.</a:t>
            </a:r>
          </a:p>
          <a:p>
            <a:pPr lvl="0"/>
            <a:r>
              <a:rPr lang="en-GB" sz="1600" dirty="0">
                <a:latin typeface="Brush Script MT" panose="03060802040406070304" pitchFamily="66" charset="0"/>
              </a:rPr>
              <a:t>Using metal spatula, loosen potatoes from baking sheet to prevent </a:t>
            </a:r>
            <a:r>
              <a:rPr lang="en-GB" sz="1600" dirty="0" smtClean="0">
                <a:latin typeface="Brush Script MT" panose="03060802040406070304" pitchFamily="66" charset="0"/>
              </a:rPr>
              <a:t>sticking.</a:t>
            </a:r>
            <a:endParaRPr lang="en-GB" sz="1600" dirty="0">
              <a:latin typeface="Brush Script MT" panose="03060802040406070304" pitchFamily="66" charset="0"/>
            </a:endParaRPr>
          </a:p>
          <a:p>
            <a:pPr lvl="0"/>
            <a:r>
              <a:rPr lang="en-GB" sz="1600" dirty="0">
                <a:latin typeface="Brush Script MT" panose="03060802040406070304" pitchFamily="66" charset="0"/>
              </a:rPr>
              <a:t>Serve.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8289" y="2716695"/>
            <a:ext cx="1879878" cy="1409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557" y="3155283"/>
            <a:ext cx="1884945" cy="1413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55957" y="4956308"/>
            <a:ext cx="1972881" cy="1479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37569" y="284431"/>
            <a:ext cx="2046843" cy="19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1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Chicken Souvlaki Skewers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>
                <a:latin typeface="Brush Script MT" panose="03060802040406070304" pitchFamily="66" charset="0"/>
              </a:rPr>
              <a:t>Ingredients</a:t>
            </a:r>
          </a:p>
          <a:p>
            <a:pPr marL="0" lvl="0" indent="0">
              <a:buNone/>
            </a:pPr>
            <a:r>
              <a:rPr lang="en-GB" dirty="0" smtClean="0">
                <a:latin typeface="Brush Script MT" panose="03060802040406070304" pitchFamily="66" charset="0"/>
              </a:rPr>
              <a:t>700g</a:t>
            </a:r>
            <a:r>
              <a:rPr lang="en-GB" dirty="0">
                <a:latin typeface="Brush Script MT" panose="03060802040406070304" pitchFamily="66" charset="0"/>
              </a:rPr>
              <a:t> chicken breast boneless and </a:t>
            </a:r>
            <a:r>
              <a:rPr lang="en-GB" dirty="0" smtClean="0">
                <a:latin typeface="Brush Script MT" panose="03060802040406070304" pitchFamily="66" charset="0"/>
              </a:rPr>
              <a:t>skinless, ¼</a:t>
            </a:r>
            <a:r>
              <a:rPr lang="en-GB" dirty="0">
                <a:latin typeface="Brush Script MT" panose="03060802040406070304" pitchFamily="66" charset="0"/>
              </a:rPr>
              <a:t> cup olive oil extra </a:t>
            </a:r>
            <a:r>
              <a:rPr lang="en-GB" dirty="0" smtClean="0">
                <a:latin typeface="Brush Script MT" panose="03060802040406070304" pitchFamily="66" charset="0"/>
              </a:rPr>
              <a:t>virgin, 2</a:t>
            </a:r>
            <a:r>
              <a:rPr lang="en-GB" dirty="0">
                <a:latin typeface="Brush Script MT" panose="03060802040406070304" pitchFamily="66" charset="0"/>
              </a:rPr>
              <a:t> lemons juice </a:t>
            </a:r>
            <a:r>
              <a:rPr lang="en-GB" dirty="0" smtClean="0">
                <a:latin typeface="Brush Script MT" panose="03060802040406070304" pitchFamily="66" charset="0"/>
              </a:rPr>
              <a:t>of,1</a:t>
            </a:r>
            <a:r>
              <a:rPr lang="en-GB" dirty="0">
                <a:latin typeface="Brush Script MT" panose="03060802040406070304" pitchFamily="66" charset="0"/>
              </a:rPr>
              <a:t> </a:t>
            </a:r>
            <a:r>
              <a:rPr lang="en-GB" dirty="0" smtClean="0">
                <a:latin typeface="Brush Script MT" panose="03060802040406070304" pitchFamily="66" charset="0"/>
              </a:rPr>
              <a:t>teaspoon</a:t>
            </a:r>
            <a:r>
              <a:rPr lang="en-GB" dirty="0">
                <a:latin typeface="Brush Script MT" panose="03060802040406070304" pitchFamily="66" charset="0"/>
              </a:rPr>
              <a:t> </a:t>
            </a:r>
            <a:r>
              <a:rPr lang="en-GB" dirty="0" smtClean="0">
                <a:latin typeface="Brush Script MT" panose="03060802040406070304" pitchFamily="66" charset="0"/>
              </a:rPr>
              <a:t>salt, 2</a:t>
            </a:r>
            <a:r>
              <a:rPr lang="en-GB" dirty="0">
                <a:latin typeface="Brush Script MT" panose="03060802040406070304" pitchFamily="66" charset="0"/>
              </a:rPr>
              <a:t> </a:t>
            </a:r>
            <a:r>
              <a:rPr lang="en-GB" dirty="0" smtClean="0">
                <a:latin typeface="Brush Script MT" panose="03060802040406070304" pitchFamily="66" charset="0"/>
              </a:rPr>
              <a:t>teaspoon</a:t>
            </a:r>
            <a:r>
              <a:rPr lang="en-GB" dirty="0">
                <a:latin typeface="Brush Script MT" panose="03060802040406070304" pitchFamily="66" charset="0"/>
              </a:rPr>
              <a:t> dried </a:t>
            </a:r>
            <a:r>
              <a:rPr lang="en-GB" dirty="0" smtClean="0">
                <a:latin typeface="Brush Script MT" panose="03060802040406070304" pitchFamily="66" charset="0"/>
              </a:rPr>
              <a:t>oregano and 8</a:t>
            </a:r>
            <a:r>
              <a:rPr lang="en-GB" dirty="0">
                <a:latin typeface="Brush Script MT" panose="03060802040406070304" pitchFamily="66" charset="0"/>
              </a:rPr>
              <a:t> cloves garlic </a:t>
            </a:r>
            <a:r>
              <a:rPr lang="en-GB" dirty="0" smtClean="0">
                <a:latin typeface="Brush Script MT" panose="03060802040406070304" pitchFamily="66" charset="0"/>
              </a:rPr>
              <a:t>minced.</a:t>
            </a:r>
          </a:p>
          <a:p>
            <a:pPr marL="0" lvl="0" indent="0">
              <a:buNone/>
            </a:pPr>
            <a:r>
              <a:rPr lang="en-GB" b="1" dirty="0" smtClean="0">
                <a:latin typeface="Brush Script MT" panose="03060802040406070304" pitchFamily="66" charset="0"/>
              </a:rPr>
              <a:t>Method</a:t>
            </a:r>
          </a:p>
          <a:p>
            <a:pPr lvl="0"/>
            <a:r>
              <a:rPr lang="en-GB" dirty="0">
                <a:latin typeface="Brush Script MT" panose="03060802040406070304" pitchFamily="66" charset="0"/>
              </a:rPr>
              <a:t>Cut the chicken breast into one inch cubes and set aside. </a:t>
            </a:r>
          </a:p>
          <a:p>
            <a:pPr lvl="0"/>
            <a:r>
              <a:rPr lang="en-GB" dirty="0">
                <a:latin typeface="Brush Script MT" panose="03060802040406070304" pitchFamily="66" charset="0"/>
              </a:rPr>
              <a:t>In a large bowl, mix olive oil, lemon juice, salt, dried oregano and minced garlic. Add the chicken cubes to the marinade and mix well. </a:t>
            </a:r>
          </a:p>
          <a:p>
            <a:pPr lvl="0"/>
            <a:r>
              <a:rPr lang="en-GB" dirty="0">
                <a:latin typeface="Brush Script MT" panose="03060802040406070304" pitchFamily="66" charset="0"/>
              </a:rPr>
              <a:t>Cover with a plastic wrap and marinate in the fridge for at least one hour or overnight. </a:t>
            </a:r>
          </a:p>
          <a:p>
            <a:pPr lvl="0"/>
            <a:r>
              <a:rPr lang="en-GB" dirty="0">
                <a:latin typeface="Brush Script MT" panose="03060802040406070304" pitchFamily="66" charset="0"/>
              </a:rPr>
              <a:t>Once ready to cook, heat a grill pan over medium high heat. </a:t>
            </a:r>
          </a:p>
          <a:p>
            <a:pPr lvl="0"/>
            <a:r>
              <a:rPr lang="en-GB" dirty="0">
                <a:latin typeface="Brush Script MT" panose="03060802040406070304" pitchFamily="66" charset="0"/>
              </a:rPr>
              <a:t>Thread the chicken pieces on wooden skewers. Do not crowd the skewers. </a:t>
            </a:r>
          </a:p>
          <a:p>
            <a:pPr lvl="0"/>
            <a:r>
              <a:rPr lang="en-GB" dirty="0">
                <a:latin typeface="Brush Script MT" panose="03060802040406070304" pitchFamily="66" charset="0"/>
              </a:rPr>
              <a:t>Place the skewers in the pan and grill them for 5 minutes on each side until fully cooked.  </a:t>
            </a:r>
          </a:p>
          <a:p>
            <a:r>
              <a:rPr lang="en-GB" dirty="0">
                <a:latin typeface="Brush Script MT" panose="03060802040406070304" pitchFamily="66" charset="0"/>
              </a:rPr>
              <a:t>Once ready, </a:t>
            </a:r>
            <a:r>
              <a:rPr lang="en-GB" dirty="0" smtClean="0">
                <a:latin typeface="Brush Script MT" panose="03060802040406070304" pitchFamily="66" charset="0"/>
              </a:rPr>
              <a:t>serve.</a:t>
            </a:r>
            <a:endParaRPr lang="en-GB" dirty="0">
              <a:latin typeface="Brush Script MT" panose="030608020404060703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61026" y="423005"/>
            <a:ext cx="2271291" cy="1703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2129" y="3999497"/>
            <a:ext cx="1965158" cy="1473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324" y="3940339"/>
            <a:ext cx="1788697" cy="1341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14277" y="5184373"/>
            <a:ext cx="1807299" cy="135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61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Greek Almond </a:t>
            </a:r>
            <a:r>
              <a:rPr lang="en-GB" dirty="0" err="1">
                <a:solidFill>
                  <a:schemeClr val="tx1"/>
                </a:solidFill>
              </a:rPr>
              <a:t>Ergolavi</a:t>
            </a:r>
            <a:r>
              <a:rPr lang="en-GB" dirty="0">
                <a:solidFill>
                  <a:schemeClr val="tx1"/>
                </a:solidFill>
              </a:rPr>
              <a:t> Cookies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1402" y="2181726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latin typeface="Brush Script MT" panose="03060802040406070304" pitchFamily="66" charset="0"/>
              </a:rPr>
              <a:t>Ingredients</a:t>
            </a:r>
          </a:p>
          <a:p>
            <a:pPr marL="0" indent="0">
              <a:buNone/>
            </a:pPr>
            <a:r>
              <a:rPr lang="en-GB" dirty="0" smtClean="0">
                <a:latin typeface="Brush Script MT" panose="03060802040406070304" pitchFamily="66" charset="0"/>
              </a:rPr>
              <a:t>250g sugar, 250g almonds, 3 egg whites and ½ teaspoon vanilla extract.</a:t>
            </a:r>
          </a:p>
          <a:p>
            <a:pPr marL="0" indent="0">
              <a:buNone/>
            </a:pPr>
            <a:r>
              <a:rPr lang="en-GB" b="1" dirty="0" smtClean="0">
                <a:latin typeface="Brush Script MT" panose="03060802040406070304" pitchFamily="66" charset="0"/>
              </a:rPr>
              <a:t>Method</a:t>
            </a:r>
            <a:endParaRPr lang="en-GB" b="1" dirty="0">
              <a:latin typeface="Brush Script MT" panose="03060802040406070304" pitchFamily="66" charset="0"/>
            </a:endParaRPr>
          </a:p>
          <a:p>
            <a:pPr lvl="0"/>
            <a:r>
              <a:rPr lang="en-GB" dirty="0">
                <a:latin typeface="Brush Script MT" panose="03060802040406070304" pitchFamily="66" charset="0"/>
              </a:rPr>
              <a:t>A</a:t>
            </a:r>
            <a:r>
              <a:rPr lang="en-GB" dirty="0" smtClean="0">
                <a:latin typeface="Brush Script MT" panose="03060802040406070304" pitchFamily="66" charset="0"/>
              </a:rPr>
              <a:t>dd the almonds </a:t>
            </a:r>
            <a:r>
              <a:rPr lang="en-GB" dirty="0">
                <a:latin typeface="Brush Script MT" panose="03060802040406070304" pitchFamily="66" charset="0"/>
              </a:rPr>
              <a:t>and sugar in a food processor and blend until powdered. Add the egg whites </a:t>
            </a:r>
            <a:r>
              <a:rPr lang="en-GB" dirty="0" smtClean="0">
                <a:latin typeface="Brush Script MT" panose="03060802040406070304" pitchFamily="66" charset="0"/>
              </a:rPr>
              <a:t>and </a:t>
            </a:r>
            <a:r>
              <a:rPr lang="en-GB" dirty="0">
                <a:latin typeface="Brush Script MT" panose="03060802040406070304" pitchFamily="66" charset="0"/>
              </a:rPr>
              <a:t>the vanilla </a:t>
            </a:r>
            <a:r>
              <a:rPr lang="en-GB" dirty="0" smtClean="0">
                <a:latin typeface="Brush Script MT" panose="03060802040406070304" pitchFamily="66" charset="0"/>
              </a:rPr>
              <a:t>extract </a:t>
            </a:r>
            <a:r>
              <a:rPr lang="en-GB" dirty="0">
                <a:latin typeface="Brush Script MT" panose="03060802040406070304" pitchFamily="66" charset="0"/>
              </a:rPr>
              <a:t>and pulse, until the ingredients combine, forming a firm paste.</a:t>
            </a:r>
          </a:p>
          <a:p>
            <a:pPr lvl="0"/>
            <a:r>
              <a:rPr lang="en-GB" dirty="0">
                <a:latin typeface="Brush Script MT" panose="03060802040406070304" pitchFamily="66" charset="0"/>
              </a:rPr>
              <a:t>Layer the bottom of 2 baking trays with parchment paper and form the cookies. Take </a:t>
            </a:r>
            <a:r>
              <a:rPr lang="en-GB" dirty="0" smtClean="0">
                <a:latin typeface="Brush Script MT" panose="03060802040406070304" pitchFamily="66" charset="0"/>
              </a:rPr>
              <a:t>approximatel</a:t>
            </a:r>
            <a:r>
              <a:rPr lang="en-GB" dirty="0">
                <a:latin typeface="Brush Script MT" panose="03060802040406070304" pitchFamily="66" charset="0"/>
              </a:rPr>
              <a:t>y</a:t>
            </a:r>
            <a:r>
              <a:rPr lang="en-GB" dirty="0" smtClean="0">
                <a:latin typeface="Brush Script MT" panose="03060802040406070304" pitchFamily="66" charset="0"/>
              </a:rPr>
              <a:t> </a:t>
            </a:r>
            <a:r>
              <a:rPr lang="en-GB" dirty="0">
                <a:latin typeface="Brush Script MT" panose="03060802040406070304" pitchFamily="66" charset="0"/>
              </a:rPr>
              <a:t>1 1/2 </a:t>
            </a:r>
            <a:r>
              <a:rPr lang="en-GB" dirty="0" smtClean="0">
                <a:latin typeface="Brush Script MT" panose="03060802040406070304" pitchFamily="66" charset="0"/>
              </a:rPr>
              <a:t>teaspoons </a:t>
            </a:r>
            <a:r>
              <a:rPr lang="en-GB" dirty="0">
                <a:latin typeface="Brush Script MT" panose="03060802040406070304" pitchFamily="66" charset="0"/>
              </a:rPr>
              <a:t>of the paste and place on the baking tray; repeat with the rest. Garnish with </a:t>
            </a:r>
            <a:r>
              <a:rPr lang="en-GB" dirty="0" smtClean="0">
                <a:latin typeface="Brush Script MT" panose="03060802040406070304" pitchFamily="66" charset="0"/>
              </a:rPr>
              <a:t>almonds and </a:t>
            </a:r>
            <a:r>
              <a:rPr lang="en-GB" dirty="0">
                <a:latin typeface="Brush Script MT" panose="03060802040406070304" pitchFamily="66" charset="0"/>
              </a:rPr>
              <a:t>wait for a while for the dough to spread on the </a:t>
            </a:r>
            <a:r>
              <a:rPr lang="en-GB" dirty="0" smtClean="0">
                <a:latin typeface="Brush Script MT" panose="03060802040406070304" pitchFamily="66" charset="0"/>
              </a:rPr>
              <a:t>tray.</a:t>
            </a:r>
          </a:p>
          <a:p>
            <a:pPr lvl="0"/>
            <a:r>
              <a:rPr lang="en-GB" dirty="0" smtClean="0">
                <a:latin typeface="Brush Script MT" panose="03060802040406070304" pitchFamily="66" charset="0"/>
              </a:rPr>
              <a:t>Bake </a:t>
            </a:r>
            <a:r>
              <a:rPr lang="en-GB" dirty="0">
                <a:latin typeface="Brush Script MT" panose="03060802040406070304" pitchFamily="66" charset="0"/>
              </a:rPr>
              <a:t>in preheated oven at 160C for 17-20 minutes, until light golden. Be careful not to over bake them. Enjoy hot from the oven with </a:t>
            </a:r>
            <a:r>
              <a:rPr lang="en-GB" dirty="0" smtClean="0">
                <a:latin typeface="Brush Script MT" panose="03060802040406070304" pitchFamily="66" charset="0"/>
              </a:rPr>
              <a:t>delicious strawberries.</a:t>
            </a:r>
            <a:endParaRPr lang="en-GB" dirty="0">
              <a:latin typeface="Brush Script MT" panose="030608020404060703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572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4271" y="4979320"/>
            <a:ext cx="2038685" cy="152901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32883" y="5350042"/>
            <a:ext cx="2350169" cy="1347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38659" y="1221976"/>
            <a:ext cx="2711423" cy="20335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87" y="1609936"/>
            <a:ext cx="2213811" cy="16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14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Narrow" panose="020B0606020202030204" pitchFamily="34" charset="0"/>
              </a:rPr>
              <a:t>Family Review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b="1" dirty="0" smtClean="0">
                <a:latin typeface="Arial Narrow" panose="020B0606020202030204" pitchFamily="34" charset="0"/>
              </a:rPr>
              <a:t>Joshua</a:t>
            </a:r>
          </a:p>
          <a:p>
            <a:r>
              <a:rPr lang="en-GB" sz="1400" dirty="0" smtClean="0">
                <a:latin typeface="Arial Narrow" panose="020B0606020202030204" pitchFamily="34" charset="0"/>
              </a:rPr>
              <a:t>Potatoes		4.5/10		Too spicy for me!</a:t>
            </a:r>
          </a:p>
          <a:p>
            <a:r>
              <a:rPr lang="en-GB" sz="1400" dirty="0" smtClean="0">
                <a:latin typeface="Arial Narrow" panose="020B0606020202030204" pitchFamily="34" charset="0"/>
              </a:rPr>
              <a:t>Chicken Skewers	9.5/10		Delicious and delightful to eat.</a:t>
            </a:r>
          </a:p>
          <a:p>
            <a:r>
              <a:rPr lang="en-GB" sz="1400" dirty="0" smtClean="0">
                <a:latin typeface="Arial Narrow" panose="020B0606020202030204" pitchFamily="34" charset="0"/>
              </a:rPr>
              <a:t>Cookies			8.5/10		Good apart from the raw almond on top.</a:t>
            </a:r>
            <a:endParaRPr lang="en-GB" sz="1400" dirty="0">
              <a:latin typeface="Arial Narrow" panose="020B0606020202030204" pitchFamily="34" charset="0"/>
            </a:endParaRPr>
          </a:p>
          <a:p>
            <a:endParaRPr lang="en-GB" sz="1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GB" sz="1400" b="1" dirty="0" smtClean="0">
                <a:latin typeface="Arial Narrow" panose="020B0606020202030204" pitchFamily="34" charset="0"/>
              </a:rPr>
              <a:t>Mum</a:t>
            </a:r>
          </a:p>
          <a:p>
            <a:r>
              <a:rPr lang="en-GB" sz="1400" dirty="0" smtClean="0">
                <a:latin typeface="Arial Narrow" panose="020B0606020202030204" pitchFamily="34" charset="0"/>
              </a:rPr>
              <a:t>Potatoes		10/10 		Cooked to perfection and incredibly tasty.</a:t>
            </a:r>
            <a:endParaRPr lang="en-GB" sz="1400" dirty="0">
              <a:latin typeface="Arial Narrow" panose="020B0606020202030204" pitchFamily="34" charset="0"/>
            </a:endParaRPr>
          </a:p>
          <a:p>
            <a:r>
              <a:rPr lang="en-GB" sz="1400" dirty="0">
                <a:latin typeface="Arial Narrow" panose="020B0606020202030204" pitchFamily="34" charset="0"/>
              </a:rPr>
              <a:t>Chicken </a:t>
            </a:r>
            <a:r>
              <a:rPr lang="en-GB" sz="1400" dirty="0" smtClean="0">
                <a:latin typeface="Arial Narrow" panose="020B0606020202030204" pitchFamily="34" charset="0"/>
              </a:rPr>
              <a:t>Skewers	  8/10 		Well seasoned and delicious.</a:t>
            </a:r>
            <a:endParaRPr lang="en-GB" sz="1400" dirty="0">
              <a:latin typeface="Arial Narrow" panose="020B0606020202030204" pitchFamily="34" charset="0"/>
            </a:endParaRPr>
          </a:p>
          <a:p>
            <a:r>
              <a:rPr lang="en-GB" sz="1400" dirty="0" smtClean="0">
                <a:latin typeface="Arial Narrow" panose="020B0606020202030204" pitchFamily="34" charset="0"/>
              </a:rPr>
              <a:t>Cookies			11/10 		I loved the almond crunchiness with the gooey inside. They are very addictive!</a:t>
            </a:r>
            <a:endParaRPr lang="en-GB" sz="1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79107" y="848391"/>
            <a:ext cx="4466392" cy="33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753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222</TotalTime>
  <Words>226</Words>
  <Application>Microsoft Office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 ESSENCE</vt:lpstr>
      <vt:lpstr>AR HERMANN</vt:lpstr>
      <vt:lpstr>Arial</vt:lpstr>
      <vt:lpstr>Arial Black</vt:lpstr>
      <vt:lpstr>Arial Narrow</vt:lpstr>
      <vt:lpstr>Brush Script MT</vt:lpstr>
      <vt:lpstr>Century Gothic</vt:lpstr>
      <vt:lpstr>Wingdings 3</vt:lpstr>
      <vt:lpstr>Wisp</vt:lpstr>
      <vt:lpstr>Come Dine With Me: Greek Style</vt:lpstr>
      <vt:lpstr>MENU</vt:lpstr>
      <vt:lpstr>Greek Style Roasted Potatoes </vt:lpstr>
      <vt:lpstr>Chicken Souvlaki Skewers </vt:lpstr>
      <vt:lpstr>Greek Almond Ergolavi Cookies</vt:lpstr>
      <vt:lpstr>Family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 Dine With Me: Greek Style</dc:title>
  <dc:creator>Tracy Brimelow</dc:creator>
  <cp:lastModifiedBy>T Michael</cp:lastModifiedBy>
  <cp:revision>12</cp:revision>
  <dcterms:created xsi:type="dcterms:W3CDTF">2021-05-09T18:18:14Z</dcterms:created>
  <dcterms:modified xsi:type="dcterms:W3CDTF">2021-05-18T13:19:38Z</dcterms:modified>
</cp:coreProperties>
</file>