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7" r:id="rId2"/>
    <p:sldMasterId id="2147483675" r:id="rId3"/>
  </p:sldMasterIdLst>
  <p:notesMasterIdLst>
    <p:notesMasterId r:id="rId17"/>
  </p:notesMasterIdLst>
  <p:handoutMasterIdLst>
    <p:handoutMasterId r:id="rId18"/>
  </p:handoutMasterIdLst>
  <p:sldIdLst>
    <p:sldId id="258" r:id="rId4"/>
    <p:sldId id="268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Infant Md" panose="02000603050000020003" charset="0"/>
      <p:regular r:id="rId23"/>
    </p:embeddedFont>
    <p:embeddedFont>
      <p:font typeface="BPreplay" panose="02000503000000020004" charset="0"/>
      <p:regular r:id="rId24"/>
      <p:bold r:id="rId25"/>
      <p:italic r:id="rId26"/>
      <p:boldItalic r:id="rId27"/>
    </p:embeddedFont>
    <p:embeddedFont>
      <p:font typeface="Sassoon Infant Rg" panose="02000503030000020003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18A"/>
    <a:srgbClr val="C4530E"/>
    <a:srgbClr val="F07730"/>
    <a:srgbClr val="80C1EB"/>
    <a:srgbClr val="ACDDFC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14" y="8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4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1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7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3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4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7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8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1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6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98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4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9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98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57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8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79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64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9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1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457888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384F-A484-47A7-AEC9-0001D19680D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B426-5A77-44BD-80DD-B4C2CC78E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8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4683-9A2A-4DC4-8A68-AB36B0209E9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5DD3-5475-4CB9-80F0-E58294BCC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72024"/>
            <a:ext cx="9144000" cy="1289237"/>
          </a:xfrm>
          <a:prstGeom prst="rect">
            <a:avLst/>
          </a:prstGeom>
          <a:solidFill>
            <a:srgbClr val="C4530E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latin typeface="+mj-lt"/>
              </a:rPr>
              <a:t>Hibernation</a:t>
            </a:r>
            <a:endParaRPr lang="en-GB" sz="72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7519" y="6238875"/>
            <a:ext cx="588962" cy="373063"/>
            <a:chOff x="4277519" y="6238875"/>
            <a:chExt cx="588962" cy="373063"/>
          </a:xfrm>
        </p:grpSpPr>
        <p:sp>
          <p:nvSpPr>
            <p:cNvPr id="4" name="Rectangle 3"/>
            <p:cNvSpPr/>
            <p:nvPr/>
          </p:nvSpPr>
          <p:spPr>
            <a:xfrm>
              <a:off x="4352925" y="6334125"/>
              <a:ext cx="419100" cy="161925"/>
            </a:xfrm>
            <a:prstGeom prst="rect">
              <a:avLst/>
            </a:prstGeom>
            <a:solidFill>
              <a:srgbClr val="BBA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519" y="6238875"/>
              <a:ext cx="588962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294871"/>
            <a:ext cx="8220075" cy="876830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If </a:t>
            </a:r>
            <a:r>
              <a:rPr lang="en-GB" dirty="0"/>
              <a:t>an animal hibernates, what does it do</a:t>
            </a:r>
            <a:r>
              <a:rPr lang="en-GB" dirty="0" smtClean="0"/>
              <a:t>?</a:t>
            </a:r>
          </a:p>
          <a:p>
            <a:pPr algn="ctr"/>
            <a:r>
              <a:rPr lang="en-GB" dirty="0" smtClean="0"/>
              <a:t>Correct answer turns </a:t>
            </a:r>
            <a:r>
              <a:rPr lang="en-GB" dirty="0" smtClean="0">
                <a:solidFill>
                  <a:srgbClr val="00B050"/>
                </a:solidFill>
              </a:rPr>
              <a:t>green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Quiz</a:t>
            </a:r>
            <a:endParaRPr lang="en-GB" dirty="0"/>
          </a:p>
        </p:txBody>
      </p:sp>
      <p:sp>
        <p:nvSpPr>
          <p:cNvPr id="3" name="A"/>
          <p:cNvSpPr/>
          <p:nvPr/>
        </p:nvSpPr>
        <p:spPr>
          <a:xfrm>
            <a:off x="781050" y="2660652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Goes to sleep for the winter</a:t>
            </a:r>
            <a:r>
              <a:rPr lang="en-GB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B"/>
          <p:cNvSpPr/>
          <p:nvPr/>
        </p:nvSpPr>
        <p:spPr>
          <a:xfrm>
            <a:off x="4760768" y="2660651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Keeps very still for a long time</a:t>
            </a:r>
            <a:r>
              <a:rPr lang="en-GB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C"/>
          <p:cNvSpPr/>
          <p:nvPr/>
        </p:nvSpPr>
        <p:spPr>
          <a:xfrm>
            <a:off x="781050" y="4551798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Travels to a warmer place. </a:t>
            </a:r>
          </a:p>
        </p:txBody>
      </p:sp>
      <p:sp>
        <p:nvSpPr>
          <p:cNvPr id="18" name="D"/>
          <p:cNvSpPr/>
          <p:nvPr/>
        </p:nvSpPr>
        <p:spPr>
          <a:xfrm>
            <a:off x="4760768" y="4551797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Goes for a ride in a car</a:t>
            </a:r>
            <a:r>
              <a:rPr lang="en-GB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471518"/>
            <a:ext cx="8220075" cy="87683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Why do some animals hibernate in winter?</a:t>
            </a:r>
            <a:endParaRPr lang="en-GB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Quiz</a:t>
            </a:r>
            <a:endParaRPr lang="en-GB" dirty="0"/>
          </a:p>
        </p:txBody>
      </p:sp>
      <p:sp>
        <p:nvSpPr>
          <p:cNvPr id="3" name="A"/>
          <p:cNvSpPr/>
          <p:nvPr/>
        </p:nvSpPr>
        <p:spPr>
          <a:xfrm>
            <a:off x="781050" y="2660652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Because they are lazy.</a:t>
            </a:r>
          </a:p>
        </p:txBody>
      </p:sp>
      <p:sp>
        <p:nvSpPr>
          <p:cNvPr id="16" name="B"/>
          <p:cNvSpPr/>
          <p:nvPr/>
        </p:nvSpPr>
        <p:spPr>
          <a:xfrm>
            <a:off x="4760768" y="2660651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Because they get very tired. </a:t>
            </a:r>
          </a:p>
        </p:txBody>
      </p:sp>
      <p:sp>
        <p:nvSpPr>
          <p:cNvPr id="17" name="C"/>
          <p:cNvSpPr/>
          <p:nvPr/>
        </p:nvSpPr>
        <p:spPr>
          <a:xfrm>
            <a:off x="781050" y="4551798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Because they get bored. </a:t>
            </a:r>
          </a:p>
        </p:txBody>
      </p:sp>
      <p:sp>
        <p:nvSpPr>
          <p:cNvPr id="18" name="D"/>
          <p:cNvSpPr/>
          <p:nvPr/>
        </p:nvSpPr>
        <p:spPr>
          <a:xfrm>
            <a:off x="4760768" y="4551797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Because it gets colder and it’s difficult for them to find food.</a:t>
            </a:r>
          </a:p>
        </p:txBody>
      </p:sp>
    </p:spTree>
    <p:extLst>
      <p:ext uri="{BB962C8B-B14F-4D97-AF65-F5344CB8AC3E}">
        <p14:creationId xmlns:p14="http://schemas.microsoft.com/office/powerpoint/2010/main" val="5758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471518"/>
            <a:ext cx="8220075" cy="87683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Which 3 mammals hibernate in winter?</a:t>
            </a:r>
            <a:endParaRPr lang="en-GB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Quiz</a:t>
            </a:r>
            <a:endParaRPr lang="en-GB" dirty="0"/>
          </a:p>
        </p:txBody>
      </p:sp>
      <p:sp>
        <p:nvSpPr>
          <p:cNvPr id="3" name="A"/>
          <p:cNvSpPr/>
          <p:nvPr/>
        </p:nvSpPr>
        <p:spPr>
          <a:xfrm>
            <a:off x="781050" y="2660652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Dormice, cats and hedgehogs.</a:t>
            </a:r>
          </a:p>
        </p:txBody>
      </p:sp>
      <p:sp>
        <p:nvSpPr>
          <p:cNvPr id="16" name="B"/>
          <p:cNvSpPr/>
          <p:nvPr/>
        </p:nvSpPr>
        <p:spPr>
          <a:xfrm>
            <a:off x="4760768" y="2660651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Dormice, bats and hedgehogs</a:t>
            </a:r>
            <a:r>
              <a:rPr lang="en-GB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C"/>
          <p:cNvSpPr/>
          <p:nvPr/>
        </p:nvSpPr>
        <p:spPr>
          <a:xfrm>
            <a:off x="781050" y="4551798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Dormice, rats and hedgehogs</a:t>
            </a:r>
            <a:r>
              <a:rPr lang="en-GB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D"/>
          <p:cNvSpPr/>
          <p:nvPr/>
        </p:nvSpPr>
        <p:spPr>
          <a:xfrm>
            <a:off x="4760768" y="4551797"/>
            <a:ext cx="3581399" cy="150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endParaRPr lang="en-GB" sz="3200" b="1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Dormice, dogs and hedgehogs.</a:t>
            </a:r>
          </a:p>
        </p:txBody>
      </p:sp>
    </p:spTree>
    <p:extLst>
      <p:ext uri="{BB962C8B-B14F-4D97-AF65-F5344CB8AC3E}">
        <p14:creationId xmlns:p14="http://schemas.microsoft.com/office/powerpoint/2010/main" val="8642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7519" y="6238875"/>
            <a:ext cx="588962" cy="373063"/>
            <a:chOff x="4277519" y="6238875"/>
            <a:chExt cx="588962" cy="373063"/>
          </a:xfrm>
        </p:grpSpPr>
        <p:sp>
          <p:nvSpPr>
            <p:cNvPr id="3" name="Rectangle 2"/>
            <p:cNvSpPr/>
            <p:nvPr/>
          </p:nvSpPr>
          <p:spPr>
            <a:xfrm>
              <a:off x="4352925" y="6334125"/>
              <a:ext cx="419100" cy="161925"/>
            </a:xfrm>
            <a:prstGeom prst="rect">
              <a:avLst/>
            </a:prstGeom>
            <a:solidFill>
              <a:srgbClr val="BBA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519" y="6238875"/>
              <a:ext cx="588962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Hibernation is the way that some animals survive through the winter. They find a safe place and fall </a:t>
            </a:r>
            <a:r>
              <a:rPr lang="en-GB" dirty="0" smtClean="0"/>
              <a:t>into </a:t>
            </a:r>
            <a:r>
              <a:rPr lang="en-GB" dirty="0"/>
              <a:t>a very deep sleep. When the temperature is warmer, in the spring, they wake up again.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Hibernation?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Whilst animals are hibernating, their body temperature drops and their breathing slows down.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19" y="2278160"/>
            <a:ext cx="2723781" cy="2622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9210" y="4093367"/>
            <a:ext cx="994612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198" y="1180571"/>
            <a:ext cx="8220075" cy="10482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Some animals hibernate for the winter because the weather is cold and it is hard for them to find food. 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Do Some Animals Hibernate?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40" y="2298702"/>
            <a:ext cx="5276721" cy="37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3" y="1113895"/>
            <a:ext cx="8220075" cy="1915055"/>
          </a:xfrm>
        </p:spPr>
        <p:txBody>
          <a:bodyPr>
            <a:noAutofit/>
          </a:bodyPr>
          <a:lstStyle/>
          <a:p>
            <a:r>
              <a:rPr lang="en-GB" dirty="0" smtClean="0"/>
              <a:t>Before </a:t>
            </a:r>
            <a:r>
              <a:rPr lang="en-GB" dirty="0"/>
              <a:t>animals go into hibernation, many get ready by eating extra food. They store this as fat in their bodies, which helps to keep them alive during the winter</a:t>
            </a:r>
            <a:r>
              <a:rPr lang="en-GB" dirty="0" smtClean="0"/>
              <a:t>. </a:t>
            </a:r>
          </a:p>
          <a:p>
            <a:r>
              <a:rPr lang="en-GB" altLang="en-US" dirty="0" smtClean="0"/>
              <a:t>Animals </a:t>
            </a:r>
            <a:r>
              <a:rPr lang="en-GB" altLang="en-US" dirty="0"/>
              <a:t>usually find a safe, quiet and warm place to hibernate. Some animals go underground and some make their hibernation sites comfortable by lining them with grass and leaves.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How Do Animals Get Ready To Hibernate?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4" y="3438525"/>
            <a:ext cx="2953125" cy="3187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01">
            <a:off x="5118467" y="5586840"/>
            <a:ext cx="460596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0251">
            <a:off x="5375265" y="5549573"/>
            <a:ext cx="460596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449" flipH="1">
            <a:off x="7018668" y="5355212"/>
            <a:ext cx="460596" cy="4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449" flipH="1">
            <a:off x="6692708" y="5549573"/>
            <a:ext cx="460596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Animals That </a:t>
            </a:r>
            <a:r>
              <a:rPr lang="en-GB" altLang="en-US" dirty="0" smtClean="0"/>
              <a:t>Hibernate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t="1154" r="15830" b="972"/>
          <a:stretch/>
        </p:blipFill>
        <p:spPr>
          <a:xfrm>
            <a:off x="4657725" y="1510228"/>
            <a:ext cx="3743325" cy="4595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25" y="1749801"/>
            <a:ext cx="33337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 smtClean="0"/>
              <a:t>Hedgehogs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Hedgehogs </a:t>
            </a:r>
            <a:r>
              <a:rPr lang="en-GB" dirty="0"/>
              <a:t>usually hibernate from November/December to March/April</a:t>
            </a:r>
            <a:r>
              <a:rPr lang="en-GB" dirty="0" smtClean="0"/>
              <a:t>.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Hedgehogs sometimes hibernate under hedges or in old rabbit burrows</a:t>
            </a:r>
            <a:r>
              <a:rPr lang="en-GB" dirty="0" smtClean="0"/>
              <a:t>.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They make their hibernation site comfortable by using old, dry leaves and grass.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0133" y="6569023"/>
            <a:ext cx="310373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Photo courtesy of Karen Roe (@flickr.com) - granted under creative commons licence - attribution</a:t>
            </a:r>
            <a:endParaRPr lang="en-GB" sz="500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Animals That </a:t>
            </a:r>
            <a:r>
              <a:rPr lang="en-GB" altLang="en-US" dirty="0" smtClean="0"/>
              <a:t>Hibernate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0125" y="1749801"/>
            <a:ext cx="33337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 smtClean="0"/>
              <a:t>Bats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Bats usually hibernate from November/December to March/April</a:t>
            </a:r>
            <a:r>
              <a:rPr lang="en-GB" dirty="0" smtClean="0"/>
              <a:t>.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They often hibernate in disused buildings, old trees or caves</a:t>
            </a:r>
            <a:r>
              <a:rPr lang="en-GB" dirty="0" smtClean="0"/>
              <a:t>.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Bats can hibernate on their own or in small groups.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2619" y="6569023"/>
            <a:ext cx="343876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Photo courtesy </a:t>
            </a:r>
            <a:r>
              <a:rPr lang="en-GB" sz="500" dirty="0">
                <a:solidFill>
                  <a:schemeClr val="bg1"/>
                </a:solidFill>
                <a:latin typeface="BPreplay" panose="02000503000000020004" pitchFamily="50" charset="0"/>
              </a:rPr>
              <a:t>of USFWS Headquarters. (@</a:t>
            </a:r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  <a:endParaRPr lang="en-GB" sz="500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7" t="2000" r="11840" b="4758"/>
          <a:stretch/>
        </p:blipFill>
        <p:spPr>
          <a:xfrm>
            <a:off x="4638675" y="1504950"/>
            <a:ext cx="3714751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Animals That </a:t>
            </a:r>
            <a:r>
              <a:rPr lang="en-GB" altLang="en-US" dirty="0" smtClean="0"/>
              <a:t>Hibernate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0125" y="1749801"/>
            <a:ext cx="33337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 smtClean="0"/>
              <a:t>Dormice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Dormice usually hibernate between October and April, although they can hibernate for up to three quarters of the year</a:t>
            </a:r>
            <a:r>
              <a:rPr lang="en-GB" dirty="0" smtClean="0"/>
              <a:t>.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Dormice hibernate on the ground. They roll themselves into a ball, in a nest of leaves and grass.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0133" y="6569023"/>
            <a:ext cx="310373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Photo courtesy </a:t>
            </a:r>
            <a:r>
              <a:rPr lang="en-GB" sz="500" dirty="0">
                <a:solidFill>
                  <a:schemeClr val="bg1"/>
                </a:solidFill>
                <a:latin typeface="BPreplay" panose="02000503000000020004" pitchFamily="50" charset="0"/>
              </a:rPr>
              <a:t>of </a:t>
            </a:r>
            <a:r>
              <a:rPr lang="en-GB" sz="500" dirty="0" err="1">
                <a:solidFill>
                  <a:schemeClr val="bg1"/>
                </a:solidFill>
                <a:latin typeface="BPreplay" panose="02000503000000020004" pitchFamily="50" charset="0"/>
              </a:rPr>
              <a:t>nociveglia</a:t>
            </a:r>
            <a:r>
              <a:rPr lang="en-GB" sz="500" dirty="0">
                <a:solidFill>
                  <a:schemeClr val="bg1"/>
                </a:solidFill>
                <a:latin typeface="BPreplay" panose="02000503000000020004" pitchFamily="50" charset="0"/>
              </a:rPr>
              <a:t> (@</a:t>
            </a:r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  <a:endParaRPr lang="en-GB" sz="500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11678" r="36773" b="2618"/>
          <a:stretch/>
        </p:blipFill>
        <p:spPr>
          <a:xfrm>
            <a:off x="4649002" y="1511166"/>
            <a:ext cx="3715352" cy="45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Animals That </a:t>
            </a:r>
            <a:r>
              <a:rPr lang="en-GB" altLang="en-US" dirty="0" smtClean="0"/>
              <a:t>Hibernate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0125" y="1749801"/>
            <a:ext cx="33337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/>
              <a:t>Adders</a:t>
            </a:r>
            <a:endParaRPr lang="en-GB" sz="2400" b="1" dirty="0" smtClean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Adders hibernate from October each year and come out at different times during the spring, depending on the weather</a:t>
            </a:r>
            <a:r>
              <a:rPr lang="en-GB" dirty="0" smtClean="0"/>
              <a:t>.</a:t>
            </a:r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00025">
              <a:buFont typeface="Arial" panose="020B0604020202020204" pitchFamily="34" charset="0"/>
              <a:buChar char="•"/>
              <a:defRPr/>
            </a:pPr>
            <a:r>
              <a:rPr lang="en-GB" dirty="0"/>
              <a:t>Adders follow scent trails left by other adders, to find their way back to their hibernation sites.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3533" y="6569023"/>
            <a:ext cx="331693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Photo courtesy </a:t>
            </a:r>
            <a:r>
              <a:rPr lang="en-GB" sz="500" dirty="0">
                <a:solidFill>
                  <a:schemeClr val="bg1"/>
                </a:solidFill>
                <a:latin typeface="BPreplay" panose="02000503000000020004" pitchFamily="50" charset="0"/>
              </a:rPr>
              <a:t>of Peter G Trimming (@</a:t>
            </a:r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  <a:endParaRPr lang="en-GB" sz="500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-12" r="25082" b="2831"/>
          <a:stretch/>
        </p:blipFill>
        <p:spPr>
          <a:xfrm>
            <a:off x="4658628" y="1491915"/>
            <a:ext cx="3753852" cy="4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Animals That </a:t>
            </a:r>
            <a:r>
              <a:rPr lang="en-GB" altLang="en-US" dirty="0" smtClean="0"/>
              <a:t>Hibernate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0125" y="1749801"/>
            <a:ext cx="33337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/>
              <a:t>Queen </a:t>
            </a:r>
            <a:r>
              <a:rPr lang="en-GB" sz="2400" b="1" dirty="0" smtClean="0"/>
              <a:t>Bumblebees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Queen bumblebees can hibernate for up to nine months of the year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They hibernate in soil, in north-facing banks and dig down about 10cm below the ground. They then make a little hole and this is where they hibernate.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807" y="6569023"/>
            <a:ext cx="323838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Photo courtesy </a:t>
            </a:r>
            <a:r>
              <a:rPr lang="en-GB" sz="500" dirty="0">
                <a:solidFill>
                  <a:schemeClr val="bg1"/>
                </a:solidFill>
                <a:latin typeface="BPreplay" panose="02000503000000020004" pitchFamily="50" charset="0"/>
              </a:rPr>
              <a:t>of </a:t>
            </a:r>
            <a:r>
              <a:rPr lang="en-GB" sz="500" dirty="0" err="1">
                <a:solidFill>
                  <a:schemeClr val="bg1"/>
                </a:solidFill>
                <a:latin typeface="BPreplay" panose="02000503000000020004" pitchFamily="50" charset="0"/>
              </a:rPr>
              <a:t>orangeaurochs</a:t>
            </a:r>
            <a:r>
              <a:rPr lang="en-GB" sz="500" dirty="0">
                <a:solidFill>
                  <a:schemeClr val="bg1"/>
                </a:solidFill>
                <a:latin typeface="BPreplay" panose="02000503000000020004" pitchFamily="50" charset="0"/>
              </a:rPr>
              <a:t> (@</a:t>
            </a:r>
            <a:r>
              <a:rPr lang="en-GB" sz="5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  <a:endParaRPr lang="en-GB" sz="500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2325" r="2669" b="4458"/>
          <a:stretch/>
        </p:blipFill>
        <p:spPr>
          <a:xfrm>
            <a:off x="4657725" y="1514475"/>
            <a:ext cx="37242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B8634"/>
      </a:accent1>
      <a:accent2>
        <a:srgbClr val="EB8634"/>
      </a:accent2>
      <a:accent3>
        <a:srgbClr val="C36213"/>
      </a:accent3>
      <a:accent4>
        <a:srgbClr val="C36213"/>
      </a:accent4>
      <a:accent5>
        <a:srgbClr val="D2EDFD"/>
      </a:accent5>
      <a:accent6>
        <a:srgbClr val="703593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586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Sassoon Infant Md</vt:lpstr>
      <vt:lpstr>Arial</vt:lpstr>
      <vt:lpstr>BPreplay</vt:lpstr>
      <vt:lpstr>Sassoon Infant Rg</vt:lpstr>
      <vt:lpstr>Calibri Light</vt:lpstr>
      <vt:lpstr>Office Theme</vt:lpstr>
      <vt:lpstr>1_Custom Design</vt:lpstr>
      <vt:lpstr>Custom Design</vt:lpstr>
      <vt:lpstr>PowerPoint Presentation</vt:lpstr>
      <vt:lpstr>What Is Hibernation?</vt:lpstr>
      <vt:lpstr>Why Do Some Animals Hibernate?</vt:lpstr>
      <vt:lpstr>How Do Animals Get Ready To Hibernate?</vt:lpstr>
      <vt:lpstr>Animals That Hibernate</vt:lpstr>
      <vt:lpstr>Animals That Hibernate</vt:lpstr>
      <vt:lpstr>Animals That Hibernate</vt:lpstr>
      <vt:lpstr>Animals That Hibernate</vt:lpstr>
      <vt:lpstr>Animals That Hibernate</vt:lpstr>
      <vt:lpstr>Quiz</vt:lpstr>
      <vt:lpstr>Quiz</vt:lpstr>
      <vt:lpstr>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Loretta Peck</cp:lastModifiedBy>
  <cp:revision>118</cp:revision>
  <dcterms:created xsi:type="dcterms:W3CDTF">2014-10-01T16:09:27Z</dcterms:created>
  <dcterms:modified xsi:type="dcterms:W3CDTF">2020-11-19T17:45:46Z</dcterms:modified>
</cp:coreProperties>
</file>