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HEIC" ContentType="image/heic"/>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58" r:id="rId7"/>
    <p:sldId id="259"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92" autoAdjust="0"/>
  </p:normalViewPr>
  <p:slideViewPr>
    <p:cSldViewPr snapToGrid="0">
      <p:cViewPr varScale="1">
        <p:scale>
          <a:sx n="83" d="100"/>
          <a:sy n="83" d="100"/>
        </p:scale>
        <p:origin x="6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3B7E-E160-4FA5-A5B0-CC3979828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03D821-D426-45ED-8E7F-E47FBBECD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568DDC-4BCE-41ED-94E1-515C991BEE08}"/>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5" name="Footer Placeholder 4">
            <a:extLst>
              <a:ext uri="{FF2B5EF4-FFF2-40B4-BE49-F238E27FC236}">
                <a16:creationId xmlns:a16="http://schemas.microsoft.com/office/drawing/2014/main" id="{803D7E9D-3E8A-49EF-9B91-C2E9A65E5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3EC22A-CCAC-4206-B176-DD8E33506CA3}"/>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260869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D939-37A2-40AB-9D12-3906D66F07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48E33C-3B0F-4CDC-9CDC-AD5B1E0A6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4A8397-669A-4A5A-A345-594BF49A1B89}"/>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5" name="Footer Placeholder 4">
            <a:extLst>
              <a:ext uri="{FF2B5EF4-FFF2-40B4-BE49-F238E27FC236}">
                <a16:creationId xmlns:a16="http://schemas.microsoft.com/office/drawing/2014/main" id="{D06128A5-2C68-4B0F-A419-96429507C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1666D-DED3-4446-B633-89AC5D11F94F}"/>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264663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3E886-F8F7-41B8-9D38-9C0DD6943D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004BAD-C319-44E1-994A-3018054FE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B7A3C-1F80-41D7-AADD-04C0642D50EC}"/>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5" name="Footer Placeholder 4">
            <a:extLst>
              <a:ext uri="{FF2B5EF4-FFF2-40B4-BE49-F238E27FC236}">
                <a16:creationId xmlns:a16="http://schemas.microsoft.com/office/drawing/2014/main" id="{CB991907-7A60-4BA8-9339-87D7549A8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4D488-E61A-40AE-98FE-4A7EE0B9D78D}"/>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112478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4A8A-8331-4701-9421-F3F8833090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7A02AD-024B-47E4-AB09-8313D70F4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0FEADB-D804-43C9-84AA-3CBC2D9F80C5}"/>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5" name="Footer Placeholder 4">
            <a:extLst>
              <a:ext uri="{FF2B5EF4-FFF2-40B4-BE49-F238E27FC236}">
                <a16:creationId xmlns:a16="http://schemas.microsoft.com/office/drawing/2014/main" id="{3836FF69-2838-434F-860F-31C9F4E1A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A8CF8-1415-44F6-904E-A3BF7CA508C5}"/>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60441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B488-5C51-4495-B93F-3838DDEDE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91320-E5A2-40AC-B43C-4F3630B6C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6FCE1-02B2-4F4D-A434-C6CBB17FA172}"/>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5" name="Footer Placeholder 4">
            <a:extLst>
              <a:ext uri="{FF2B5EF4-FFF2-40B4-BE49-F238E27FC236}">
                <a16:creationId xmlns:a16="http://schemas.microsoft.com/office/drawing/2014/main" id="{3A881DB0-13F6-4C90-825D-F65FBF426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12102-7694-44F3-BF2C-247053CD71C0}"/>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21502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4DA8-6D95-4FDB-B418-410E7E432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87F43E-B5E7-48C1-8C69-2B63BFD52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D5E942-F93E-46F3-A8AE-5C7F04928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96485A-F0DA-47E3-9F99-A9CA414C68B3}"/>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6" name="Footer Placeholder 5">
            <a:extLst>
              <a:ext uri="{FF2B5EF4-FFF2-40B4-BE49-F238E27FC236}">
                <a16:creationId xmlns:a16="http://schemas.microsoft.com/office/drawing/2014/main" id="{40A30BC8-C19C-4355-BA49-FFFCE10084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74D0F-8944-4D3D-9F52-991FF830747F}"/>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109209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D5C1-8C2A-48DD-8E9E-9CC1B3058F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F14198-C08F-4466-AB6C-2E682915F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28BE3D-A963-46C8-A49F-070485689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5F559D-34FF-43E8-9109-CBA359196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879888-BF8F-4DDF-A03E-53A533D78F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6058E1-3E31-43BB-A38A-651615292EE3}"/>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8" name="Footer Placeholder 7">
            <a:extLst>
              <a:ext uri="{FF2B5EF4-FFF2-40B4-BE49-F238E27FC236}">
                <a16:creationId xmlns:a16="http://schemas.microsoft.com/office/drawing/2014/main" id="{8F6A1326-15B7-4E82-99B9-7D2CE7003E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8F8F1F-6F61-460D-B6B5-3AB9105EA63C}"/>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349586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0C8-6582-415C-9B2F-EA3B783720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503D81-AABD-4934-A14A-2D64A798D1B5}"/>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4" name="Footer Placeholder 3">
            <a:extLst>
              <a:ext uri="{FF2B5EF4-FFF2-40B4-BE49-F238E27FC236}">
                <a16:creationId xmlns:a16="http://schemas.microsoft.com/office/drawing/2014/main" id="{0D8941AF-5906-4577-BEE7-04E9211F13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A624F4-4206-4857-B218-1DAB24BD0159}"/>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343090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C5928-75D4-4839-8443-37D2E412C474}"/>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3" name="Footer Placeholder 2">
            <a:extLst>
              <a:ext uri="{FF2B5EF4-FFF2-40B4-BE49-F238E27FC236}">
                <a16:creationId xmlns:a16="http://schemas.microsoft.com/office/drawing/2014/main" id="{4132AF53-B5B4-44F5-AC88-A78FF12B43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BB2EF4-FA02-4ADE-AC8D-98327A63EF64}"/>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419978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3D94-1F4A-4EBB-B68B-EBEC876A3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68967B-6569-4730-A4E3-81AEC3ADB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541D81-2C5C-425D-A7E7-3D8FA816C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9E022-4F14-4E64-A64B-1458C34512B2}"/>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6" name="Footer Placeholder 5">
            <a:extLst>
              <a:ext uri="{FF2B5EF4-FFF2-40B4-BE49-F238E27FC236}">
                <a16:creationId xmlns:a16="http://schemas.microsoft.com/office/drawing/2014/main" id="{947313B9-62E1-491B-B839-7F10FA7FA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890D51-2135-44A5-9A17-6768D3D541A8}"/>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104037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4EB6-DAD5-40BF-97A0-179B86A24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DE4932-ED62-46A8-A4C4-4FD1B53C5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DEC0FC-C749-4878-BCE0-96B1460C4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2DA91-21D6-454D-B533-D62847A38B73}"/>
              </a:ext>
            </a:extLst>
          </p:cNvPr>
          <p:cNvSpPr>
            <a:spLocks noGrp="1"/>
          </p:cNvSpPr>
          <p:nvPr>
            <p:ph type="dt" sz="half" idx="10"/>
          </p:nvPr>
        </p:nvSpPr>
        <p:spPr/>
        <p:txBody>
          <a:bodyPr/>
          <a:lstStyle/>
          <a:p>
            <a:fld id="{676EE4E8-1B81-4690-A9FB-D734C0BCCEF2}" type="datetimeFigureOut">
              <a:rPr lang="en-GB" smtClean="0"/>
              <a:t>04/02/2022</a:t>
            </a:fld>
            <a:endParaRPr lang="en-GB"/>
          </a:p>
        </p:txBody>
      </p:sp>
      <p:sp>
        <p:nvSpPr>
          <p:cNvPr id="6" name="Footer Placeholder 5">
            <a:extLst>
              <a:ext uri="{FF2B5EF4-FFF2-40B4-BE49-F238E27FC236}">
                <a16:creationId xmlns:a16="http://schemas.microsoft.com/office/drawing/2014/main" id="{DB459816-7B29-4515-A05A-9C021384AE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EC6E5E-EA82-4A95-9FB5-FA6CB1C2AEE3}"/>
              </a:ext>
            </a:extLst>
          </p:cNvPr>
          <p:cNvSpPr>
            <a:spLocks noGrp="1"/>
          </p:cNvSpPr>
          <p:nvPr>
            <p:ph type="sldNum" sz="quarter" idx="12"/>
          </p:nvPr>
        </p:nvSpPr>
        <p:spPr/>
        <p:txBody>
          <a:bodyPr/>
          <a:lstStyle/>
          <a:p>
            <a:fld id="{4DDB9445-67A8-4834-BF37-6176DF298467}" type="slidenum">
              <a:rPr lang="en-GB" smtClean="0"/>
              <a:t>‹#›</a:t>
            </a:fld>
            <a:endParaRPr lang="en-GB"/>
          </a:p>
        </p:txBody>
      </p:sp>
    </p:spTree>
    <p:extLst>
      <p:ext uri="{BB962C8B-B14F-4D97-AF65-F5344CB8AC3E}">
        <p14:creationId xmlns:p14="http://schemas.microsoft.com/office/powerpoint/2010/main" val="64079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E531A-EFF1-4C64-B865-02D7B02F7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24A25-79E2-4899-9A28-32A8EA596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5C123-C35E-4F22-8377-D83904FE8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EE4E8-1B81-4690-A9FB-D734C0BCCEF2}" type="datetimeFigureOut">
              <a:rPr lang="en-GB" smtClean="0"/>
              <a:t>04/02/2022</a:t>
            </a:fld>
            <a:endParaRPr lang="en-GB"/>
          </a:p>
        </p:txBody>
      </p:sp>
      <p:sp>
        <p:nvSpPr>
          <p:cNvPr id="5" name="Footer Placeholder 4">
            <a:extLst>
              <a:ext uri="{FF2B5EF4-FFF2-40B4-BE49-F238E27FC236}">
                <a16:creationId xmlns:a16="http://schemas.microsoft.com/office/drawing/2014/main" id="{07435D3B-6649-48E4-9217-DFCFE1805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D23E6D-0B23-44FF-9F55-9CB960CA4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B9445-67A8-4834-BF37-6176DF298467}" type="slidenum">
              <a:rPr lang="en-GB" smtClean="0"/>
              <a:t>‹#›</a:t>
            </a:fld>
            <a:endParaRPr lang="en-GB"/>
          </a:p>
        </p:txBody>
      </p:sp>
    </p:spTree>
    <p:extLst>
      <p:ext uri="{BB962C8B-B14F-4D97-AF65-F5344CB8AC3E}">
        <p14:creationId xmlns:p14="http://schemas.microsoft.com/office/powerpoint/2010/main" val="369556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HEIC"/><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8FFF2A-2D92-41CE-8480-D57F109CF7B3}"/>
              </a:ext>
            </a:extLst>
          </p:cNvPr>
          <p:cNvSpPr>
            <a:spLocks noGrp="1"/>
          </p:cNvSpPr>
          <p:nvPr>
            <p:ph type="ctrTitle"/>
          </p:nvPr>
        </p:nvSpPr>
        <p:spPr>
          <a:xfrm>
            <a:off x="1314824" y="735106"/>
            <a:ext cx="10053763" cy="2928470"/>
          </a:xfrm>
        </p:spPr>
        <p:txBody>
          <a:bodyPr anchor="b">
            <a:normAutofit/>
          </a:bodyPr>
          <a:lstStyle/>
          <a:p>
            <a:pPr algn="l"/>
            <a:r>
              <a:rPr lang="en-GB" sz="4800" dirty="0">
                <a:solidFill>
                  <a:srgbClr val="FFFFFF"/>
                </a:solidFill>
              </a:rPr>
              <a:t>The Rampaging Romans of Bath</a:t>
            </a:r>
          </a:p>
        </p:txBody>
      </p:sp>
      <p:sp>
        <p:nvSpPr>
          <p:cNvPr id="3" name="Subtitle 2">
            <a:extLst>
              <a:ext uri="{FF2B5EF4-FFF2-40B4-BE49-F238E27FC236}">
                <a16:creationId xmlns:a16="http://schemas.microsoft.com/office/drawing/2014/main" id="{1B33D15D-D48D-44B4-9D61-3D4A00CB628F}"/>
              </a:ext>
            </a:extLst>
          </p:cNvPr>
          <p:cNvSpPr>
            <a:spLocks noGrp="1"/>
          </p:cNvSpPr>
          <p:nvPr>
            <p:ph type="subTitle" idx="1"/>
          </p:nvPr>
        </p:nvSpPr>
        <p:spPr>
          <a:xfrm>
            <a:off x="1350682" y="4870824"/>
            <a:ext cx="10005951" cy="1458258"/>
          </a:xfrm>
        </p:spPr>
        <p:txBody>
          <a:bodyPr anchor="ctr">
            <a:normAutofit/>
          </a:bodyPr>
          <a:lstStyle/>
          <a:p>
            <a:pPr algn="l"/>
            <a:r>
              <a:rPr lang="en-GB" dirty="0"/>
              <a:t>By </a:t>
            </a:r>
          </a:p>
          <a:p>
            <a:pPr algn="l"/>
            <a:r>
              <a:rPr lang="en-GB" dirty="0"/>
              <a:t>Florrie Hart</a:t>
            </a:r>
          </a:p>
        </p:txBody>
      </p:sp>
    </p:spTree>
    <p:extLst>
      <p:ext uri="{BB962C8B-B14F-4D97-AF65-F5344CB8AC3E}">
        <p14:creationId xmlns:p14="http://schemas.microsoft.com/office/powerpoint/2010/main" val="305339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01A7F-F457-46D7-9194-4E15F1076EC6}"/>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4400" dirty="0"/>
              <a:t>The Romans come to Bath</a:t>
            </a:r>
          </a:p>
        </p:txBody>
      </p:sp>
      <p:pic>
        <p:nvPicPr>
          <p:cNvPr id="6" name="Picture Placeholder 5" descr="A large building with a pool of water in front of it&#10;&#10;Description automatically generated with low confidence">
            <a:extLst>
              <a:ext uri="{FF2B5EF4-FFF2-40B4-BE49-F238E27FC236}">
                <a16:creationId xmlns:a16="http://schemas.microsoft.com/office/drawing/2014/main" id="{0550A4A0-6C8F-4FD5-81E5-FC82BD49094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1291" r="2210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 Placeholder 3">
            <a:extLst>
              <a:ext uri="{FF2B5EF4-FFF2-40B4-BE49-F238E27FC236}">
                <a16:creationId xmlns:a16="http://schemas.microsoft.com/office/drawing/2014/main" id="{959FC7A9-14CF-47A2-BC95-A3390E91A3E8}"/>
              </a:ext>
            </a:extLst>
          </p:cNvPr>
          <p:cNvSpPr>
            <a:spLocks noGrp="1"/>
          </p:cNvSpPr>
          <p:nvPr>
            <p:ph type="body" sz="half" idx="2"/>
          </p:nvPr>
        </p:nvSpPr>
        <p:spPr>
          <a:xfrm>
            <a:off x="7099379" y="2084378"/>
            <a:ext cx="4361099" cy="4018310"/>
          </a:xfrm>
        </p:spPr>
        <p:txBody>
          <a:bodyPr vert="horz" lIns="91440" tIns="45720" rIns="91440" bIns="45720" rtlCol="0">
            <a:normAutofit/>
          </a:bodyPr>
          <a:lstStyle/>
          <a:p>
            <a:pPr indent="-228600">
              <a:buFont typeface="Arial" panose="020B0604020202020204" pitchFamily="34" charset="0"/>
              <a:buChar char="•"/>
            </a:pPr>
            <a:r>
              <a:rPr lang="en-US" sz="2000" dirty="0"/>
              <a:t>They arrived in 50 AD </a:t>
            </a:r>
          </a:p>
          <a:p>
            <a:pPr indent="-228600">
              <a:buFont typeface="Arial" panose="020B0604020202020204" pitchFamily="34" charset="0"/>
              <a:buChar char="•"/>
            </a:pPr>
            <a:r>
              <a:rPr lang="en-US" sz="2000" dirty="0"/>
              <a:t>The baths were discovered in 1880 AD</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118599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16BF4F81-CE79-4A24-860D-9959FF716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643AB-67AF-4AFF-88B5-47E3B3EDB34A}"/>
              </a:ext>
            </a:extLst>
          </p:cNvPr>
          <p:cNvSpPr>
            <a:spLocks noGrp="1"/>
          </p:cNvSpPr>
          <p:nvPr>
            <p:ph type="title"/>
          </p:nvPr>
        </p:nvSpPr>
        <p:spPr>
          <a:xfrm>
            <a:off x="710390" y="681037"/>
            <a:ext cx="3738779" cy="1788811"/>
          </a:xfrm>
        </p:spPr>
        <p:txBody>
          <a:bodyPr vert="horz" lIns="91440" tIns="45720" rIns="91440" bIns="45720" rtlCol="0" anchor="ctr">
            <a:normAutofit/>
          </a:bodyPr>
          <a:lstStyle/>
          <a:p>
            <a:r>
              <a:rPr lang="en-US" sz="4000" dirty="0"/>
              <a:t>Floor plan</a:t>
            </a:r>
          </a:p>
        </p:txBody>
      </p:sp>
      <p:sp>
        <p:nvSpPr>
          <p:cNvPr id="4" name="Text Placeholder 3">
            <a:extLst>
              <a:ext uri="{FF2B5EF4-FFF2-40B4-BE49-F238E27FC236}">
                <a16:creationId xmlns:a16="http://schemas.microsoft.com/office/drawing/2014/main" id="{ADCD34E6-A95F-4B31-BA2D-F30B1C97C0B0}"/>
              </a:ext>
            </a:extLst>
          </p:cNvPr>
          <p:cNvSpPr>
            <a:spLocks noGrp="1"/>
          </p:cNvSpPr>
          <p:nvPr>
            <p:ph type="body" sz="half" idx="2"/>
          </p:nvPr>
        </p:nvSpPr>
        <p:spPr>
          <a:xfrm>
            <a:off x="710390" y="2630161"/>
            <a:ext cx="3738780" cy="3546801"/>
          </a:xfrm>
        </p:spPr>
        <p:txBody>
          <a:bodyPr vert="horz" lIns="91440" tIns="45720" rIns="91440" bIns="45720" rtlCol="0">
            <a:normAutofit/>
          </a:bodyPr>
          <a:lstStyle/>
          <a:p>
            <a:pPr indent="-228600">
              <a:buFont typeface="Arial" panose="020B0604020202020204" pitchFamily="34" charset="0"/>
              <a:buChar char="•"/>
            </a:pPr>
            <a:r>
              <a:rPr lang="en-US" sz="2000" dirty="0"/>
              <a:t>The temple in the courtyard is at the top left side.</a:t>
            </a:r>
          </a:p>
          <a:p>
            <a:pPr indent="-228600">
              <a:buFont typeface="Arial" panose="020B0604020202020204" pitchFamily="34" charset="0"/>
              <a:buChar char="•"/>
            </a:pPr>
            <a:r>
              <a:rPr lang="en-US" sz="2000" dirty="0"/>
              <a:t>The spring is in the middle of the site. </a:t>
            </a:r>
          </a:p>
          <a:p>
            <a:pPr indent="-228600">
              <a:buFont typeface="Arial" panose="020B0604020202020204" pitchFamily="34" charset="0"/>
              <a:buChar char="•"/>
            </a:pPr>
            <a:r>
              <a:rPr lang="en-US" sz="2000" dirty="0"/>
              <a:t>The bath house is at the bottom right .</a:t>
            </a:r>
          </a:p>
          <a:p>
            <a:pPr indent="-228600">
              <a:buFont typeface="Arial" panose="020B0604020202020204" pitchFamily="34" charset="0"/>
              <a:buChar char="•"/>
            </a:pPr>
            <a:endParaRPr lang="en-US" sz="2000" dirty="0"/>
          </a:p>
        </p:txBody>
      </p:sp>
      <p:pic>
        <p:nvPicPr>
          <p:cNvPr id="6" name="Picture Placeholder 5" descr="Diagram, engineering drawing&#10;&#10;Description automatically generated">
            <a:extLst>
              <a:ext uri="{FF2B5EF4-FFF2-40B4-BE49-F238E27FC236}">
                <a16:creationId xmlns:a16="http://schemas.microsoft.com/office/drawing/2014/main" id="{0C92B71E-15AD-4367-BE4D-1BAC4765B76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339" r="8338" b="-1"/>
          <a:stretch/>
        </p:blipFill>
        <p:spPr>
          <a:xfrm>
            <a:off x="5170507" y="478954"/>
            <a:ext cx="6542215" cy="5888736"/>
          </a:xfrm>
          <a:prstGeom prst="rect">
            <a:avLst/>
          </a:prstGeom>
        </p:spPr>
      </p:pic>
    </p:spTree>
    <p:extLst>
      <p:ext uri="{BB962C8B-B14F-4D97-AF65-F5344CB8AC3E}">
        <p14:creationId xmlns:p14="http://schemas.microsoft.com/office/powerpoint/2010/main" val="193727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0E567-004D-424A-976B-BA4763B4C36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t>Sulis Minerva </a:t>
            </a:r>
          </a:p>
        </p:txBody>
      </p:sp>
      <p:sp>
        <p:nvSpPr>
          <p:cNvPr id="4" name="Text Placeholder 3">
            <a:extLst>
              <a:ext uri="{FF2B5EF4-FFF2-40B4-BE49-F238E27FC236}">
                <a16:creationId xmlns:a16="http://schemas.microsoft.com/office/drawing/2014/main" id="{9636A4B1-FAE8-4F17-9C15-806C301DB4B8}"/>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2000" dirty="0"/>
              <a:t>Aquae Sulis (Bath) has 3 hot springs. The biggest spring is special to the goddess Sulis Minerva. She was worshipped here even before the Romans arrived. People travelled far to visit the spring, pray to her, and ask for her help. The water gushes up as a natural hot spring of 46C (hotter than my bath!)</a:t>
            </a:r>
          </a:p>
        </p:txBody>
      </p:sp>
      <p:pic>
        <p:nvPicPr>
          <p:cNvPr id="6" name="Picture Placeholder 5" descr="A close-up of a statue&#10;&#10;Description automatically generated with medium confidence">
            <a:extLst>
              <a:ext uri="{FF2B5EF4-FFF2-40B4-BE49-F238E27FC236}">
                <a16:creationId xmlns:a16="http://schemas.microsoft.com/office/drawing/2014/main" id="{05553F3E-AF36-4EFE-BBF3-C2ACD99DE77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905" r="2358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1197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B046F8A-38CA-43B4-8B75-F7CFF51CC0B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Roman Baths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9">
            <a:extLst>
              <a:ext uri="{FF2B5EF4-FFF2-40B4-BE49-F238E27FC236}">
                <a16:creationId xmlns:a16="http://schemas.microsoft.com/office/drawing/2014/main" id="{2C6A301D-F331-43F5-85FD-B2A3B2E13632}"/>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2200" dirty="0"/>
              <a:t>Built throughout the Roman Empire.</a:t>
            </a:r>
          </a:p>
          <a:p>
            <a:pPr marL="285750" indent="-228600">
              <a:buFont typeface="Arial" panose="020B0604020202020204" pitchFamily="34" charset="0"/>
              <a:buChar char="•"/>
            </a:pPr>
            <a:r>
              <a:rPr lang="en-US" sz="2200" dirty="0"/>
              <a:t>Girls and boys weren’t allowed in the same bath. </a:t>
            </a:r>
          </a:p>
          <a:p>
            <a:pPr marL="285750" indent="-228600">
              <a:buFont typeface="Arial" panose="020B0604020202020204" pitchFamily="34" charset="0"/>
              <a:buChar char="•"/>
            </a:pPr>
            <a:r>
              <a:rPr lang="en-US" sz="2200" dirty="0"/>
              <a:t>The Roman baths were like public swimming pools.</a:t>
            </a:r>
          </a:p>
          <a:p>
            <a:pPr marL="285750" indent="-228600">
              <a:buFont typeface="Arial" panose="020B0604020202020204" pitchFamily="34" charset="0"/>
              <a:buChar char="•"/>
            </a:pPr>
            <a:r>
              <a:rPr lang="en-US" sz="2200" dirty="0"/>
              <a:t>Some baths were hot, others were cold.</a:t>
            </a:r>
          </a:p>
          <a:p>
            <a:pPr marL="285750" indent="-228600">
              <a:buFont typeface="Arial" panose="020B0604020202020204" pitchFamily="34" charset="0"/>
              <a:buChar char="•"/>
            </a:pPr>
            <a:r>
              <a:rPr lang="en-US" sz="2200" dirty="0"/>
              <a:t>Fires heated the water.  </a:t>
            </a:r>
          </a:p>
          <a:p>
            <a:pPr marL="285750" indent="-228600">
              <a:buFont typeface="Arial" panose="020B0604020202020204" pitchFamily="34" charset="0"/>
              <a:buChar char="•"/>
            </a:pPr>
            <a:endParaRPr lang="en-US" sz="2200" dirty="0"/>
          </a:p>
          <a:p>
            <a:pPr marL="285750" indent="-228600">
              <a:buFont typeface="Arial" panose="020B0604020202020204" pitchFamily="34" charset="0"/>
              <a:buChar char="•"/>
            </a:pPr>
            <a:endParaRPr lang="en-US" sz="2200" dirty="0"/>
          </a:p>
          <a:p>
            <a:pPr marL="285750" indent="-228600">
              <a:buFont typeface="Arial" panose="020B0604020202020204" pitchFamily="34" charset="0"/>
              <a:buChar char="•"/>
            </a:pPr>
            <a:endParaRPr lang="en-US" sz="2200" dirty="0"/>
          </a:p>
          <a:p>
            <a:pPr marL="285750" indent="-228600">
              <a:buFont typeface="Arial" panose="020B0604020202020204" pitchFamily="34" charset="0"/>
              <a:buChar char="•"/>
            </a:pPr>
            <a:endParaRPr lang="en-US" sz="2200" dirty="0"/>
          </a:p>
        </p:txBody>
      </p:sp>
      <p:pic>
        <p:nvPicPr>
          <p:cNvPr id="12" name="Picture Placeholder 11" descr="A bridge over a body of water&#10;&#10;Description automatically generated with low confidence">
            <a:extLst>
              <a:ext uri="{FF2B5EF4-FFF2-40B4-BE49-F238E27FC236}">
                <a16:creationId xmlns:a16="http://schemas.microsoft.com/office/drawing/2014/main" id="{D5F1FF49-AF2F-42EC-B2AF-B710249D46B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49" r="166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200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A81E7530-396C-45F0-92F4-A885648D1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building, window, altar&#10;&#10;Description automatically generated">
            <a:extLst>
              <a:ext uri="{FF2B5EF4-FFF2-40B4-BE49-F238E27FC236}">
                <a16:creationId xmlns:a16="http://schemas.microsoft.com/office/drawing/2014/main" id="{80B6CAD8-5E70-444F-89D1-33868D9622D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3012" r="1" b="13013"/>
          <a:stretch/>
        </p:blipFill>
        <p:spPr>
          <a:xfrm>
            <a:off x="603671" y="-1"/>
            <a:ext cx="11588329" cy="6857999"/>
          </a:xfrm>
          <a:prstGeom prst="rect">
            <a:avLst/>
          </a:prstGeom>
        </p:spPr>
      </p:pic>
      <p:sp>
        <p:nvSpPr>
          <p:cNvPr id="45" name="Rectangle 19">
            <a:extLst>
              <a:ext uri="{FF2B5EF4-FFF2-40B4-BE49-F238E27FC236}">
                <a16:creationId xmlns:a16="http://schemas.microsoft.com/office/drawing/2014/main"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A9C3E-0F30-4952-A765-4CB453077DE4}"/>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sz="4400" dirty="0">
                <a:solidFill>
                  <a:schemeClr val="bg1"/>
                </a:solidFill>
              </a:rPr>
              <a:t/>
            </a:r>
            <a:br>
              <a:rPr lang="en-US" sz="4400" dirty="0">
                <a:solidFill>
                  <a:schemeClr val="bg1"/>
                </a:solidFill>
              </a:rPr>
            </a:br>
            <a:endParaRPr lang="en-US" sz="4400" dirty="0">
              <a:solidFill>
                <a:schemeClr val="bg1"/>
              </a:solidFill>
            </a:endParaRPr>
          </a:p>
        </p:txBody>
      </p:sp>
      <p:sp>
        <p:nvSpPr>
          <p:cNvPr id="22" name="Rectangle 21">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1DE8B58-F373-409E-A253-4380A66091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5"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B7B31DB-EDFC-4A0C-ABA9-6C5139DCEF9B}"/>
              </a:ext>
            </a:extLst>
          </p:cNvPr>
          <p:cNvSpPr>
            <a:spLocks noGrp="1"/>
          </p:cNvSpPr>
          <p:nvPr>
            <p:ph type="body" sz="half" idx="2"/>
          </p:nvPr>
        </p:nvSpPr>
        <p:spPr>
          <a:xfrm>
            <a:off x="1166649" y="2528455"/>
            <a:ext cx="4368242" cy="4037883"/>
          </a:xfrm>
        </p:spPr>
        <p:txBody>
          <a:bodyPr vert="horz" lIns="91440" tIns="45720" rIns="91440" bIns="45720" rtlCol="0" anchor="ctr">
            <a:normAutofit/>
          </a:bodyPr>
          <a:lstStyle/>
          <a:p>
            <a:pPr marL="57150"/>
            <a:endParaRPr lang="en-US" sz="1800" dirty="0">
              <a:solidFill>
                <a:schemeClr val="bg1"/>
              </a:solidFill>
            </a:endParaRPr>
          </a:p>
          <a:p>
            <a:pPr marL="285750" indent="-228600">
              <a:buFont typeface="Arial" panose="020B0604020202020204" pitchFamily="34" charset="0"/>
              <a:buChar char="•"/>
            </a:pPr>
            <a:endParaRPr lang="en-US" sz="1800" dirty="0">
              <a:solidFill>
                <a:schemeClr val="bg1"/>
              </a:solidFill>
            </a:endParaRPr>
          </a:p>
          <a:p>
            <a:pPr marL="285750" indent="-228600">
              <a:buFont typeface="Arial" panose="020B0604020202020204" pitchFamily="34" charset="0"/>
              <a:buChar char="•"/>
            </a:pPr>
            <a:r>
              <a:rPr lang="en-US" sz="1800" dirty="0">
                <a:solidFill>
                  <a:schemeClr val="bg1"/>
                </a:solidFill>
              </a:rPr>
              <a:t>They built statues of gods, Emperors and other important people.</a:t>
            </a:r>
          </a:p>
        </p:txBody>
      </p:sp>
    </p:spTree>
    <p:extLst>
      <p:ext uri="{BB962C8B-B14F-4D97-AF65-F5344CB8AC3E}">
        <p14:creationId xmlns:p14="http://schemas.microsoft.com/office/powerpoint/2010/main" val="369252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Placeholder 5" descr="A picture containing indoor, stone&#10;&#10;Description automatically generated">
            <a:extLst>
              <a:ext uri="{FF2B5EF4-FFF2-40B4-BE49-F238E27FC236}">
                <a16:creationId xmlns:a16="http://schemas.microsoft.com/office/drawing/2014/main" id="{6FD0F4B8-A864-4C08-8FC2-DA8008F37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26" r="-1" b="7483"/>
          <a:stretch/>
        </p:blipFill>
        <p:spPr>
          <a:xfrm>
            <a:off x="20" y="10"/>
            <a:ext cx="12188932" cy="6857990"/>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itle 18">
            <a:extLst>
              <a:ext uri="{FF2B5EF4-FFF2-40B4-BE49-F238E27FC236}">
                <a16:creationId xmlns:a16="http://schemas.microsoft.com/office/drawing/2014/main" id="{96A23391-8E98-46BE-BA33-A9AC7EB45557}"/>
              </a:ext>
            </a:extLst>
          </p:cNvPr>
          <p:cNvSpPr>
            <a:spLocks noGrp="1"/>
          </p:cNvSpPr>
          <p:nvPr>
            <p:ph type="title"/>
          </p:nvPr>
        </p:nvSpPr>
        <p:spPr>
          <a:xfrm>
            <a:off x="618062" y="4185749"/>
            <a:ext cx="9265771" cy="622836"/>
          </a:xfrm>
        </p:spPr>
        <p:txBody>
          <a:bodyPr>
            <a:normAutofit/>
          </a:bodyPr>
          <a:lstStyle/>
          <a:p>
            <a:endParaRPr lang="en-GB" sz="3600" dirty="0"/>
          </a:p>
        </p:txBody>
      </p:sp>
      <p:sp>
        <p:nvSpPr>
          <p:cNvPr id="8" name="Text Placeholder 7">
            <a:extLst>
              <a:ext uri="{FF2B5EF4-FFF2-40B4-BE49-F238E27FC236}">
                <a16:creationId xmlns:a16="http://schemas.microsoft.com/office/drawing/2014/main" id="{E79DE5EF-62DD-402B-BDFE-873E74DF8877}"/>
              </a:ext>
            </a:extLst>
          </p:cNvPr>
          <p:cNvSpPr>
            <a:spLocks noGrp="1"/>
          </p:cNvSpPr>
          <p:nvPr>
            <p:ph type="body" sz="half" idx="4294967295"/>
          </p:nvPr>
        </p:nvSpPr>
        <p:spPr>
          <a:xfrm>
            <a:off x="618063" y="4856921"/>
            <a:ext cx="9565028" cy="1249240"/>
          </a:xfrm>
        </p:spPr>
        <p:txBody>
          <a:bodyPr>
            <a:normAutofit/>
          </a:bodyPr>
          <a:lstStyle/>
          <a:p>
            <a:pPr marL="285750" indent="-285750">
              <a:buFont typeface="Arial" panose="020B0604020202020204" pitchFamily="34" charset="0"/>
              <a:buChar char="•"/>
            </a:pPr>
            <a:r>
              <a:rPr lang="en-GB" sz="1800" dirty="0"/>
              <a:t>They threw coins into this bath for good luck </a:t>
            </a:r>
          </a:p>
          <a:p>
            <a:pPr marL="285750" indent="-285750">
              <a:buFont typeface="Arial" panose="020B0604020202020204" pitchFamily="34" charset="0"/>
              <a:buChar char="•"/>
            </a:pPr>
            <a:r>
              <a:rPr lang="en-GB" sz="1800" dirty="0"/>
              <a:t>This bath is very cold.</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15565304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picture containing area&#10;&#10;Description automatically generated">
            <a:extLst>
              <a:ext uri="{FF2B5EF4-FFF2-40B4-BE49-F238E27FC236}">
                <a16:creationId xmlns:a16="http://schemas.microsoft.com/office/drawing/2014/main" id="{83E40C9F-41D8-4158-B072-90977B29A974}"/>
              </a:ext>
            </a:extLst>
          </p:cNvPr>
          <p:cNvPicPr>
            <a:picLocks noChangeAspect="1"/>
          </p:cNvPicPr>
          <p:nvPr/>
        </p:nvPicPr>
        <p:blipFill rotWithShape="1">
          <a:blip r:embed="rId2">
            <a:extLst>
              <a:ext uri="{28A0092B-C50C-407E-A947-70E740481C1C}">
                <a14:useLocalDpi xmlns:a14="http://schemas.microsoft.com/office/drawing/2010/main" val="0"/>
              </a:ext>
            </a:extLst>
          </a:blip>
          <a:srcRect r="-1" b="5833"/>
          <a:stretch/>
        </p:blipFill>
        <p:spPr>
          <a:xfrm>
            <a:off x="344972" y="-492780"/>
            <a:ext cx="12188932" cy="6857990"/>
          </a:xfrm>
          <a:prstGeom prst="rect">
            <a:avLst/>
          </a:prstGeom>
        </p:spPr>
      </p:pic>
      <p:sp>
        <p:nvSpPr>
          <p:cNvPr id="49" name="Freeform: Shape 48">
            <a:extLst>
              <a:ext uri="{FF2B5EF4-FFF2-40B4-BE49-F238E27FC236}">
                <a16:creationId xmlns:a16="http://schemas.microsoft.com/office/drawing/2014/main"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itle 1">
            <a:extLst>
              <a:ext uri="{FF2B5EF4-FFF2-40B4-BE49-F238E27FC236}">
                <a16:creationId xmlns:a16="http://schemas.microsoft.com/office/drawing/2014/main" id="{BA73EB32-52D4-4A18-B4D4-92788407B41B}"/>
              </a:ext>
            </a:extLst>
          </p:cNvPr>
          <p:cNvSpPr>
            <a:spLocks noGrp="1"/>
          </p:cNvSpPr>
          <p:nvPr>
            <p:ph type="title"/>
          </p:nvPr>
        </p:nvSpPr>
        <p:spPr>
          <a:xfrm>
            <a:off x="618062" y="4185749"/>
            <a:ext cx="9265771" cy="622836"/>
          </a:xfrm>
        </p:spPr>
        <p:txBody>
          <a:bodyPr>
            <a:normAutofit/>
          </a:bodyPr>
          <a:lstStyle/>
          <a:p>
            <a:endParaRPr lang="en-GB" sz="3600"/>
          </a:p>
        </p:txBody>
      </p:sp>
      <p:sp>
        <p:nvSpPr>
          <p:cNvPr id="44" name="Content Placeholder 15">
            <a:extLst>
              <a:ext uri="{FF2B5EF4-FFF2-40B4-BE49-F238E27FC236}">
                <a16:creationId xmlns:a16="http://schemas.microsoft.com/office/drawing/2014/main" id="{326272B7-1213-460B-A0F4-EA4CADC36000}"/>
              </a:ext>
            </a:extLst>
          </p:cNvPr>
          <p:cNvSpPr>
            <a:spLocks noGrp="1"/>
          </p:cNvSpPr>
          <p:nvPr>
            <p:ph idx="1"/>
          </p:nvPr>
        </p:nvSpPr>
        <p:spPr>
          <a:xfrm>
            <a:off x="618063" y="4856921"/>
            <a:ext cx="9565028" cy="1249240"/>
          </a:xfrm>
        </p:spPr>
        <p:txBody>
          <a:bodyPr>
            <a:normAutofit/>
          </a:bodyPr>
          <a:lstStyle/>
          <a:p>
            <a:r>
              <a:rPr lang="en-US" sz="1800" dirty="0"/>
              <a:t>Bubbles and steam rose to the surface. </a:t>
            </a:r>
          </a:p>
        </p:txBody>
      </p:sp>
    </p:spTree>
    <p:extLst>
      <p:ext uri="{BB962C8B-B14F-4D97-AF65-F5344CB8AC3E}">
        <p14:creationId xmlns:p14="http://schemas.microsoft.com/office/powerpoint/2010/main" val="31255918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0EF4DD3-4839-4654-B163-FB1282C230C1}"/>
              </a:ext>
            </a:extLst>
          </p:cNvPr>
          <p:cNvSpPr>
            <a:spLocks noGrp="1"/>
          </p:cNvSpPr>
          <p:nvPr>
            <p:ph type="title"/>
          </p:nvPr>
        </p:nvSpPr>
        <p:spPr>
          <a:xfrm>
            <a:off x="640080" y="325369"/>
            <a:ext cx="4368602" cy="1956841"/>
          </a:xfrm>
        </p:spPr>
        <p:txBody>
          <a:bodyPr vert="horz" lIns="91440" tIns="45720" rIns="91440" bIns="45720" rtlCol="0" anchor="b">
            <a:normAutofit/>
          </a:bodyPr>
          <a:lstStyle/>
          <a:p>
            <a:endParaRPr lang="en-US" sz="540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48ED12-5B55-4504-AB4F-977015ADE825}"/>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And I went there with my mum and dad!</a:t>
            </a:r>
          </a:p>
        </p:txBody>
      </p:sp>
      <p:pic>
        <p:nvPicPr>
          <p:cNvPr id="5" name="Content Placeholder 4" descr="A person holding a child by a bridge with a building in the background&#10;&#10;Description automatically generated with low confidence">
            <a:extLst>
              <a:ext uri="{FF2B5EF4-FFF2-40B4-BE49-F238E27FC236}">
                <a16:creationId xmlns:a16="http://schemas.microsoft.com/office/drawing/2014/main" id="{35A76E95-8BCE-4C61-80F7-97C621C9C9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980" r="-8" b="277"/>
          <a:stretch/>
        </p:blipFill>
        <p:spPr>
          <a:xfrm>
            <a:off x="533442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19594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8C915D-F474-4F70-AB6E-A7CF0484A77C}">
  <we:reference id="f12c312d-282a-4734-8843-05915fdfef0b" version="4.3.3.0" store="EXCatalog" storeType="EXCatalog"/>
  <we:alternateReferences>
    <we:reference id="WA104178141" version="4.3.3.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212</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Rampaging Romans of Bath</vt:lpstr>
      <vt:lpstr>The Romans come to Bath</vt:lpstr>
      <vt:lpstr>Floor plan</vt:lpstr>
      <vt:lpstr>Sulis Minerva </vt:lpstr>
      <vt:lpstr>Roman Baths</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Rampaging Romans Bath</dc:title>
  <dc:creator>John Hart</dc:creator>
  <cp:lastModifiedBy>Tanith Hodder</cp:lastModifiedBy>
  <cp:revision>2</cp:revision>
  <dcterms:created xsi:type="dcterms:W3CDTF">2022-01-16T15:24:33Z</dcterms:created>
  <dcterms:modified xsi:type="dcterms:W3CDTF">2022-02-04T07:43:27Z</dcterms:modified>
</cp:coreProperties>
</file>