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84" r:id="rId3"/>
    <p:sldId id="286" r:id="rId4"/>
    <p:sldId id="257" r:id="rId5"/>
    <p:sldId id="261" r:id="rId6"/>
    <p:sldId id="259" r:id="rId7"/>
    <p:sldId id="258" r:id="rId8"/>
    <p:sldId id="260" r:id="rId9"/>
    <p:sldId id="262" r:id="rId10"/>
    <p:sldId id="264" r:id="rId11"/>
    <p:sldId id="263" r:id="rId12"/>
    <p:sldId id="265" r:id="rId13"/>
    <p:sldId id="266" r:id="rId14"/>
    <p:sldId id="268" r:id="rId15"/>
    <p:sldId id="267" r:id="rId16"/>
    <p:sldId id="269" r:id="rId17"/>
    <p:sldId id="275" r:id="rId18"/>
    <p:sldId id="280" r:id="rId19"/>
    <p:sldId id="276" r:id="rId20"/>
    <p:sldId id="270" r:id="rId21"/>
    <p:sldId id="271" r:id="rId22"/>
    <p:sldId id="272" r:id="rId23"/>
    <p:sldId id="279" r:id="rId24"/>
    <p:sldId id="273" r:id="rId25"/>
    <p:sldId id="278" r:id="rId26"/>
    <p:sldId id="282" r:id="rId27"/>
    <p:sldId id="283" r:id="rId28"/>
    <p:sldId id="28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snapToGrid="0">
      <p:cViewPr varScale="1">
        <p:scale>
          <a:sx n="62" d="100"/>
          <a:sy n="62" d="100"/>
        </p:scale>
        <p:origin x="6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9/13/2024</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9/13/2024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9/13/2024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9/13/2024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9/13/2024</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9/13/2024</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9/13/2024</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9/13/2024</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9/13/2024</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9/13/2024</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9/13/2024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9/13/2024</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aDynN_6z5l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latin typeface="Comic Sans MS" panose="030F0702030302020204" pitchFamily="66" charset="0"/>
              </a:rPr>
              <a:t>Year 6 </a:t>
            </a:r>
            <a:r>
              <a:rPr lang="en-GB" sz="3600" dirty="0" err="1">
                <a:latin typeface="Comic Sans MS" panose="030F0702030302020204" pitchFamily="66" charset="0"/>
              </a:rPr>
              <a:t>pgl</a:t>
            </a:r>
            <a:r>
              <a:rPr lang="en-GB" sz="3600" dirty="0">
                <a:latin typeface="Comic Sans MS" panose="030F0702030302020204" pitchFamily="66" charset="0"/>
              </a:rPr>
              <a:t> trip to </a:t>
            </a:r>
            <a:r>
              <a:rPr lang="en-GB" sz="3600" dirty="0" err="1">
                <a:latin typeface="Comic Sans MS" panose="030F0702030302020204" pitchFamily="66" charset="0"/>
              </a:rPr>
              <a:t>bawdsey</a:t>
            </a:r>
            <a:r>
              <a:rPr lang="en-GB" sz="3600" dirty="0">
                <a:latin typeface="Comic Sans MS" panose="030F0702030302020204" pitchFamily="66" charset="0"/>
              </a:rPr>
              <a:t> manor</a:t>
            </a:r>
          </a:p>
        </p:txBody>
      </p:sp>
      <p:sp>
        <p:nvSpPr>
          <p:cNvPr id="3" name="Subtitle 2"/>
          <p:cNvSpPr>
            <a:spLocks noGrp="1"/>
          </p:cNvSpPr>
          <p:nvPr>
            <p:ph type="subTitle" idx="1"/>
          </p:nvPr>
        </p:nvSpPr>
        <p:spPr/>
        <p:txBody>
          <a:bodyPr>
            <a:normAutofit/>
          </a:bodyPr>
          <a:lstStyle/>
          <a:p>
            <a:r>
              <a:rPr lang="en-GB" sz="2000" dirty="0">
                <a:latin typeface="Comic Sans MS" panose="030F0702030302020204" pitchFamily="66" charset="0"/>
              </a:rPr>
              <a:t>Monday 7th July – Friday 11</a:t>
            </a:r>
            <a:r>
              <a:rPr lang="en-GB" sz="2000" baseline="30000" dirty="0">
                <a:latin typeface="Comic Sans MS" panose="030F0702030302020204" pitchFamily="66" charset="0"/>
              </a:rPr>
              <a:t>th</a:t>
            </a:r>
            <a:r>
              <a:rPr lang="en-GB" sz="2000" dirty="0">
                <a:latin typeface="Comic Sans MS" panose="030F0702030302020204" pitchFamily="66" charset="0"/>
              </a:rPr>
              <a:t> July</a:t>
            </a:r>
          </a:p>
        </p:txBody>
      </p:sp>
    </p:spTree>
    <p:extLst>
      <p:ext uri="{BB962C8B-B14F-4D97-AF65-F5344CB8AC3E}">
        <p14:creationId xmlns:p14="http://schemas.microsoft.com/office/powerpoint/2010/main" val="3651389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0" y="607392"/>
            <a:ext cx="2430780" cy="439088"/>
          </a:xfrm>
        </p:spPr>
        <p:txBody>
          <a:bodyPr>
            <a:normAutofit/>
          </a:bodyPr>
          <a:lstStyle/>
          <a:p>
            <a:pPr algn="ctr"/>
            <a:r>
              <a:rPr lang="en-GB" sz="1600" dirty="0">
                <a:latin typeface="Comic Sans MS" panose="030F0702030302020204" pitchFamily="66" charset="0"/>
              </a:rPr>
              <a:t>ACCOMMODATION</a:t>
            </a:r>
          </a:p>
        </p:txBody>
      </p:sp>
      <p:sp>
        <p:nvSpPr>
          <p:cNvPr id="4" name="Text Placeholder 3"/>
          <p:cNvSpPr>
            <a:spLocks noGrp="1"/>
          </p:cNvSpPr>
          <p:nvPr>
            <p:ph type="body" sz="half" idx="2"/>
          </p:nvPr>
        </p:nvSpPr>
        <p:spPr>
          <a:xfrm>
            <a:off x="9162288" y="1109472"/>
            <a:ext cx="2564892" cy="5437632"/>
          </a:xfrm>
        </p:spPr>
        <p:txBody>
          <a:bodyPr>
            <a:normAutofit fontScale="32500" lnSpcReduction="20000"/>
          </a:bodyPr>
          <a:lstStyle/>
          <a:p>
            <a:pPr algn="ctr"/>
            <a:r>
              <a:rPr lang="en-GB" sz="4800" dirty="0">
                <a:latin typeface="Comic Sans MS" panose="030F0702030302020204" pitchFamily="66" charset="0"/>
              </a:rPr>
              <a:t>Tent groupings will be organised around three weeks before we leave and the details sent to PGL. The children will have a choice of who they share with, but sometimes compromises have to be made.</a:t>
            </a:r>
          </a:p>
          <a:p>
            <a:pPr algn="ctr"/>
            <a:r>
              <a:rPr lang="en-GB" sz="4800" dirty="0">
                <a:latin typeface="Comic Sans MS" panose="030F0702030302020204" pitchFamily="66" charset="0"/>
              </a:rPr>
              <a:t>The tents are new and made from PVC covered canvas on a concrete base. Each child has their own metal framed bed with a rubber covered mattress. </a:t>
            </a:r>
          </a:p>
          <a:p>
            <a:pPr algn="ctr"/>
            <a:r>
              <a:rPr lang="en-GB" sz="4800" dirty="0">
                <a:latin typeface="Comic Sans MS" panose="030F0702030302020204" pitchFamily="66" charset="0"/>
              </a:rPr>
              <a:t>Their belongings are unpacked into large, plastic storage boxes underneath their beds and dirty clothes placed in their bags - ready to be taken home.</a:t>
            </a:r>
          </a:p>
          <a:p>
            <a:pPr algn="ctr"/>
            <a:endParaRPr lang="en-GB"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62000" y="711618"/>
            <a:ext cx="7513320" cy="5295990"/>
          </a:xfrm>
          <a:prstGeom prst="rect">
            <a:avLst/>
          </a:prstGeom>
        </p:spPr>
      </p:pic>
    </p:spTree>
    <p:extLst>
      <p:ext uri="{BB962C8B-B14F-4D97-AF65-F5344CB8AC3E}">
        <p14:creationId xmlns:p14="http://schemas.microsoft.com/office/powerpoint/2010/main" val="2900480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000" dirty="0">
                <a:latin typeface="Comic Sans MS" panose="030F0702030302020204" pitchFamily="66" charset="0"/>
              </a:rPr>
              <a:t>Although facilities are basic, they are clean and they do the job. Our school will be designated a shower block to use for the week. There are a number of toilet blocks around the centre. The children will very quickly get to know their way around.</a:t>
            </a:r>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1844817" y="1818640"/>
            <a:ext cx="3229326" cy="4318000"/>
          </a:xfrm>
          <a:prstGeom prst="rect">
            <a:avLst/>
          </a:prstGeom>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7133461" y="1882274"/>
            <a:ext cx="3229329" cy="4190732"/>
          </a:xfrm>
          <a:prstGeom prst="rect">
            <a:avLst/>
          </a:prstGeom>
        </p:spPr>
      </p:pic>
    </p:spTree>
    <p:extLst>
      <p:ext uri="{BB962C8B-B14F-4D97-AF65-F5344CB8AC3E}">
        <p14:creationId xmlns:p14="http://schemas.microsoft.com/office/powerpoint/2010/main" val="962653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a:latin typeface="Comic Sans MS" panose="030F0702030302020204" pitchFamily="66" charset="0"/>
              </a:rPr>
              <a:t>MEAL TIMES AT PGL</a:t>
            </a:r>
          </a:p>
        </p:txBody>
      </p:sp>
      <p:sp>
        <p:nvSpPr>
          <p:cNvPr id="3" name="Text Placeholder 2"/>
          <p:cNvSpPr>
            <a:spLocks noGrp="1"/>
          </p:cNvSpPr>
          <p:nvPr>
            <p:ph type="body" idx="1"/>
          </p:nvPr>
        </p:nvSpPr>
        <p:spPr/>
        <p:txBody>
          <a:bodyPr/>
          <a:lstStyle/>
          <a:p>
            <a:r>
              <a:rPr lang="en-GB" dirty="0">
                <a:latin typeface="Comic Sans MS" panose="030F0702030302020204" pitchFamily="66" charset="0"/>
              </a:rPr>
              <a:t>Outside the Dining Hall</a:t>
            </a:r>
          </a:p>
        </p:txBody>
      </p:sp>
      <p:sp>
        <p:nvSpPr>
          <p:cNvPr id="5" name="Text Placeholder 4"/>
          <p:cNvSpPr>
            <a:spLocks noGrp="1"/>
          </p:cNvSpPr>
          <p:nvPr>
            <p:ph type="body" sz="quarter" idx="3"/>
          </p:nvPr>
        </p:nvSpPr>
        <p:spPr/>
        <p:txBody>
          <a:bodyPr/>
          <a:lstStyle/>
          <a:p>
            <a:r>
              <a:rPr lang="en-GB" dirty="0">
                <a:latin typeface="Comic Sans MS" panose="030F0702030302020204" pitchFamily="66" charset="0"/>
              </a:rPr>
              <a:t>Inside the Dining Hall</a:t>
            </a:r>
          </a:p>
        </p:txBody>
      </p:sp>
      <p:pic>
        <p:nvPicPr>
          <p:cNvPr id="5122" name="Picture 2" descr="https://www.pgl.co.uk/Files/Files/Schools/Primary%20Schools/Centre%20Gallery/Bawdsey%20Manor/PS-G-Bawdsey-Manor-Clock-Hous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69975" y="3018879"/>
            <a:ext cx="4754563" cy="26744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pgl.co.uk/Files/Files/Schools/Primary%20Schools/Centre%20Gallery/Bawdsey%20Manor/PS-G-Centre-Bawdsey-Manor-Main-Dining-Room-Primary-schools.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373813" y="3018879"/>
            <a:ext cx="4754562" cy="267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547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1897380"/>
            <a:ext cx="9068586" cy="609600"/>
          </a:xfrm>
        </p:spPr>
        <p:txBody>
          <a:bodyPr/>
          <a:lstStyle/>
          <a:p>
            <a:r>
              <a:rPr lang="en-GB" sz="2800" dirty="0">
                <a:latin typeface="Comic Sans MS" panose="030F0702030302020204" pitchFamily="66" charset="0"/>
              </a:rPr>
              <a:t>What’s on the menu?</a:t>
            </a:r>
          </a:p>
        </p:txBody>
      </p:sp>
      <p:sp>
        <p:nvSpPr>
          <p:cNvPr id="3" name="Subtitle 2"/>
          <p:cNvSpPr>
            <a:spLocks noGrp="1"/>
          </p:cNvSpPr>
          <p:nvPr>
            <p:ph type="subTitle" idx="1"/>
          </p:nvPr>
        </p:nvSpPr>
        <p:spPr>
          <a:xfrm>
            <a:off x="1562100" y="2506980"/>
            <a:ext cx="9070848" cy="2705100"/>
          </a:xfrm>
        </p:spPr>
        <p:txBody>
          <a:bodyPr>
            <a:normAutofit fontScale="92500" lnSpcReduction="20000"/>
          </a:bodyPr>
          <a:lstStyle/>
          <a:p>
            <a:r>
              <a:rPr lang="en-GB" sz="1400" dirty="0">
                <a:latin typeface="Comic Sans MS" panose="030F0702030302020204" pitchFamily="66" charset="0"/>
              </a:rPr>
              <a:t> </a:t>
            </a:r>
            <a:r>
              <a:rPr lang="en-GB" sz="2200" dirty="0">
                <a:latin typeface="Comic Sans MS" panose="030F0702030302020204" pitchFamily="66" charset="0"/>
              </a:rPr>
              <a:t>PGL centres are able to deliver catering provision for many dietary requirements as specified by culture, religion and medical concerns. They regularly provide meals for a wide variety of needs including coeliac, diabetic, food allergies and vegetarian/vegan.</a:t>
            </a:r>
            <a:r>
              <a:rPr lang="en-GB" sz="2200" dirty="0"/>
              <a:t> </a:t>
            </a:r>
          </a:p>
          <a:p>
            <a:endParaRPr lang="en-GB" sz="2200" dirty="0"/>
          </a:p>
          <a:p>
            <a:pPr fontAlgn="base"/>
            <a:r>
              <a:rPr lang="en-GB" sz="2200" dirty="0">
                <a:latin typeface="Comic Sans MS" panose="030F0702030302020204" pitchFamily="66" charset="0"/>
              </a:rPr>
              <a:t>There are freshly-prepared hot or cold options available at every mealtime and a self-service salad bar for children to help themselves to as much salad as they like at lunch and dinner. Homemade soup is available most days and there is plenty of bread and fresh fruit available, as well as hot and cold drinks.</a:t>
            </a:r>
          </a:p>
          <a:p>
            <a:pPr fontAlgn="base"/>
            <a:endParaRPr lang="en-GB" sz="21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358281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171701"/>
            <a:ext cx="9068586" cy="1120140"/>
          </a:xfrm>
        </p:spPr>
        <p:txBody>
          <a:bodyPr/>
          <a:lstStyle/>
          <a:p>
            <a:r>
              <a:rPr lang="en-GB" sz="2800" dirty="0">
                <a:latin typeface="Comic Sans MS" panose="030F0702030302020204" pitchFamily="66" charset="0"/>
              </a:rPr>
              <a:t>What’s on the menu?</a:t>
            </a:r>
            <a:endParaRPr lang="en-GB" sz="2800" dirty="0"/>
          </a:p>
        </p:txBody>
      </p:sp>
      <p:sp>
        <p:nvSpPr>
          <p:cNvPr id="3" name="Subtitle 2"/>
          <p:cNvSpPr>
            <a:spLocks noGrp="1"/>
          </p:cNvSpPr>
          <p:nvPr>
            <p:ph type="subTitle" idx="1"/>
          </p:nvPr>
        </p:nvSpPr>
        <p:spPr>
          <a:xfrm>
            <a:off x="1562100" y="3093720"/>
            <a:ext cx="9070848" cy="2045544"/>
          </a:xfrm>
        </p:spPr>
        <p:txBody>
          <a:bodyPr>
            <a:normAutofit/>
          </a:bodyPr>
          <a:lstStyle/>
          <a:p>
            <a:r>
              <a:rPr lang="en-GB" sz="2000" u="sng" dirty="0">
                <a:latin typeface="Comic Sans MS" panose="030F0702030302020204" pitchFamily="66" charset="0"/>
              </a:rPr>
              <a:t>Fussy Eaters</a:t>
            </a:r>
            <a:br>
              <a:rPr lang="en-GB" sz="2000" dirty="0">
                <a:latin typeface="Comic Sans MS" panose="030F0702030302020204" pitchFamily="66" charset="0"/>
              </a:rPr>
            </a:br>
            <a:r>
              <a:rPr lang="en-GB" sz="2000" dirty="0">
                <a:latin typeface="Comic Sans MS" panose="030F0702030302020204" pitchFamily="66" charset="0"/>
              </a:rPr>
              <a:t>PGL realise that some children are very particular about what they eat and if the menu doesn't suit, they can provide alternatives to ensure no-one leaves the dining room hungry. However, we often find that children are more likely to try new things at PGL that they wouldn't normally eat at home - it's all part of the PGL experience!</a:t>
            </a:r>
          </a:p>
          <a:p>
            <a:endParaRPr lang="en-GB" dirty="0"/>
          </a:p>
        </p:txBody>
      </p:sp>
    </p:spTree>
    <p:extLst>
      <p:ext uri="{BB962C8B-B14F-4D97-AF65-F5344CB8AC3E}">
        <p14:creationId xmlns:p14="http://schemas.microsoft.com/office/powerpoint/2010/main" val="790735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0" y="426720"/>
            <a:ext cx="2430780" cy="640080"/>
          </a:xfrm>
        </p:spPr>
        <p:txBody>
          <a:bodyPr>
            <a:normAutofit/>
          </a:bodyPr>
          <a:lstStyle/>
          <a:p>
            <a:pPr algn="ctr"/>
            <a:r>
              <a:rPr lang="en-GB" sz="2000" dirty="0">
                <a:latin typeface="Comic Sans MS" panose="030F0702030302020204" pitchFamily="66" charset="0"/>
              </a:rPr>
              <a:t>Meal Times at PGL</a:t>
            </a:r>
          </a:p>
        </p:txBody>
      </p:sp>
      <p:sp>
        <p:nvSpPr>
          <p:cNvPr id="4" name="Text Placeholder 3"/>
          <p:cNvSpPr>
            <a:spLocks noGrp="1"/>
          </p:cNvSpPr>
          <p:nvPr>
            <p:ph type="body" sz="half" idx="2"/>
          </p:nvPr>
        </p:nvSpPr>
        <p:spPr>
          <a:xfrm>
            <a:off x="9296400" y="1341120"/>
            <a:ext cx="2430780" cy="4450080"/>
          </a:xfrm>
        </p:spPr>
        <p:txBody>
          <a:bodyPr/>
          <a:lstStyle/>
          <a:p>
            <a:pPr algn="ctr"/>
            <a:r>
              <a:rPr lang="en-US" sz="2000" dirty="0">
                <a:latin typeface="Comic Sans MS" panose="030F0702030302020204" pitchFamily="66" charset="0"/>
              </a:rPr>
              <a:t>The school has allocated meal times and allocated tables, so the children always sit with their friends within the dining hall. </a:t>
            </a:r>
          </a:p>
          <a:p>
            <a:endParaRPr lang="en-GB" dirty="0"/>
          </a:p>
        </p:txBody>
      </p:sp>
      <p:pic>
        <p:nvPicPr>
          <p:cNvPr id="6146" name="Picture 2" descr="Delicious hot food being served to children at PG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1" y="1066800"/>
            <a:ext cx="7570892"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919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94860" y="-2506980"/>
            <a:ext cx="18288000" cy="9121140"/>
          </a:xfrm>
          <a:prstGeom prst="rect">
            <a:avLst/>
          </a:prstGeom>
        </p:spPr>
      </p:pic>
    </p:spTree>
    <p:extLst>
      <p:ext uri="{BB962C8B-B14F-4D97-AF65-F5344CB8AC3E}">
        <p14:creationId xmlns:p14="http://schemas.microsoft.com/office/powerpoint/2010/main" val="303183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750997"/>
          </a:xfrm>
        </p:spPr>
        <p:txBody>
          <a:bodyPr/>
          <a:lstStyle/>
          <a:p>
            <a:r>
              <a:rPr lang="en-GB" sz="2800" dirty="0">
                <a:latin typeface="Comic Sans MS" panose="030F0702030302020204" pitchFamily="66" charset="0"/>
              </a:rPr>
              <a:t>ACTIVITIES</a:t>
            </a:r>
          </a:p>
        </p:txBody>
      </p:sp>
      <p:sp>
        <p:nvSpPr>
          <p:cNvPr id="4" name="Text Placeholder 4"/>
          <p:cNvSpPr>
            <a:spLocks noGrp="1"/>
          </p:cNvSpPr>
          <p:nvPr>
            <p:ph type="subTitle" idx="1"/>
          </p:nvPr>
        </p:nvSpPr>
        <p:spPr>
          <a:xfrm>
            <a:off x="1562100" y="2841625"/>
            <a:ext cx="9070975" cy="2297113"/>
          </a:xfrm>
        </p:spPr>
        <p:txBody>
          <a:bodyPr>
            <a:noAutofit/>
          </a:bodyPr>
          <a:lstStyle/>
          <a:p>
            <a:r>
              <a:rPr lang="en-US" sz="2000" dirty="0">
                <a:latin typeface="Comic Sans MS" panose="030F0702030302020204" pitchFamily="66" charset="0"/>
              </a:rPr>
              <a:t>The children have morning, afternoon and evening activities. We are not provided with the proposed timetable until a few days before we go, but it is likely that we will be offered at least one water activity (</a:t>
            </a:r>
            <a:r>
              <a:rPr lang="en-US" sz="2000" dirty="0" err="1">
                <a:latin typeface="Comic Sans MS" panose="030F0702030302020204" pitchFamily="66" charset="0"/>
              </a:rPr>
              <a:t>eg</a:t>
            </a:r>
            <a:r>
              <a:rPr lang="en-US" sz="2000" dirty="0">
                <a:latin typeface="Comic Sans MS" panose="030F0702030302020204" pitchFamily="66" charset="0"/>
              </a:rPr>
              <a:t>. canoeing, raft-building, kayaking). </a:t>
            </a:r>
          </a:p>
        </p:txBody>
      </p:sp>
    </p:spTree>
    <p:extLst>
      <p:ext uri="{BB962C8B-B14F-4D97-AF65-F5344CB8AC3E}">
        <p14:creationId xmlns:p14="http://schemas.microsoft.com/office/powerpoint/2010/main" val="187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750997"/>
          </a:xfrm>
        </p:spPr>
        <p:txBody>
          <a:bodyPr/>
          <a:lstStyle/>
          <a:p>
            <a:r>
              <a:rPr lang="en-GB" sz="2800" dirty="0">
                <a:latin typeface="Comic Sans MS" panose="030F0702030302020204" pitchFamily="66" charset="0"/>
              </a:rPr>
              <a:t>ACTIVITIES</a:t>
            </a:r>
          </a:p>
        </p:txBody>
      </p:sp>
      <p:sp>
        <p:nvSpPr>
          <p:cNvPr id="4" name="Text Placeholder 4"/>
          <p:cNvSpPr>
            <a:spLocks noGrp="1"/>
          </p:cNvSpPr>
          <p:nvPr>
            <p:ph type="subTitle" idx="1"/>
          </p:nvPr>
        </p:nvSpPr>
        <p:spPr>
          <a:xfrm>
            <a:off x="1562100" y="2841625"/>
            <a:ext cx="9070975" cy="2297113"/>
          </a:xfrm>
        </p:spPr>
        <p:txBody>
          <a:bodyPr>
            <a:noAutofit/>
          </a:bodyPr>
          <a:lstStyle/>
          <a:p>
            <a:r>
              <a:rPr lang="en-US" sz="2000" dirty="0">
                <a:latin typeface="Comic Sans MS" panose="030F0702030302020204" pitchFamily="66" charset="0"/>
              </a:rPr>
              <a:t>Other possible activities include: abseiling, </a:t>
            </a:r>
            <a:r>
              <a:rPr lang="en-US" sz="2000" dirty="0" err="1">
                <a:latin typeface="Comic Sans MS" panose="030F0702030302020204" pitchFamily="66" charset="0"/>
              </a:rPr>
              <a:t>aeroball</a:t>
            </a:r>
            <a:r>
              <a:rPr lang="en-US" sz="2000" dirty="0">
                <a:latin typeface="Comic Sans MS" panose="030F0702030302020204" pitchFamily="66" charset="0"/>
              </a:rPr>
              <a:t>, archery, buggy building, challenge course, climbing, fencing, Giant Swing, Jacob’s Ladder, orienteering, problem-solving, rifle shooting, sensory trail, survivor, trapeze and zip-wire.</a:t>
            </a:r>
          </a:p>
        </p:txBody>
      </p:sp>
    </p:spTree>
    <p:extLst>
      <p:ext uri="{BB962C8B-B14F-4D97-AF65-F5344CB8AC3E}">
        <p14:creationId xmlns:p14="http://schemas.microsoft.com/office/powerpoint/2010/main" val="2359245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750997"/>
          </a:xfrm>
        </p:spPr>
        <p:txBody>
          <a:bodyPr/>
          <a:lstStyle/>
          <a:p>
            <a:r>
              <a:rPr lang="en-GB" sz="2800" dirty="0">
                <a:latin typeface="Comic Sans MS" panose="030F0702030302020204" pitchFamily="66" charset="0"/>
              </a:rPr>
              <a:t>ACTIVITIES</a:t>
            </a:r>
          </a:p>
        </p:txBody>
      </p:sp>
      <p:sp>
        <p:nvSpPr>
          <p:cNvPr id="4" name="Text Placeholder 4"/>
          <p:cNvSpPr>
            <a:spLocks noGrp="1"/>
          </p:cNvSpPr>
          <p:nvPr>
            <p:ph type="subTitle" idx="1"/>
          </p:nvPr>
        </p:nvSpPr>
        <p:spPr>
          <a:xfrm>
            <a:off x="1562100" y="2841625"/>
            <a:ext cx="9070975" cy="2297113"/>
          </a:xfrm>
        </p:spPr>
        <p:txBody>
          <a:bodyPr>
            <a:noAutofit/>
          </a:bodyPr>
          <a:lstStyle/>
          <a:p>
            <a:r>
              <a:rPr lang="en-GB" sz="2000" dirty="0">
                <a:latin typeface="Comic Sans MS" panose="030F0702030302020204" pitchFamily="66" charset="0"/>
              </a:rPr>
              <a:t>All activity sessions are led by well trained, enthusiastic instructors and are specially designed to motivate, build confidence and encourage development in pupils.</a:t>
            </a:r>
          </a:p>
          <a:p>
            <a:endParaRPr lang="en-US" sz="2000" dirty="0">
              <a:latin typeface="Comic Sans MS" panose="030F0702030302020204" pitchFamily="66" charset="0"/>
            </a:endParaRPr>
          </a:p>
          <a:p>
            <a:r>
              <a:rPr lang="en-US" sz="2000" dirty="0">
                <a:latin typeface="Comic Sans MS" panose="030F0702030302020204" pitchFamily="66" charset="0"/>
              </a:rPr>
              <a:t>Every child has the opportunity to do all of the activities that we have been allocated, but they will not be forced to take part in any activity that they are uncomfortable with.</a:t>
            </a:r>
          </a:p>
          <a:p>
            <a:endParaRPr lang="en-US" sz="1800" dirty="0"/>
          </a:p>
        </p:txBody>
      </p:sp>
    </p:spTree>
    <p:extLst>
      <p:ext uri="{BB962C8B-B14F-4D97-AF65-F5344CB8AC3E}">
        <p14:creationId xmlns:p14="http://schemas.microsoft.com/office/powerpoint/2010/main" val="269543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766237"/>
          </a:xfrm>
        </p:spPr>
        <p:txBody>
          <a:bodyPr/>
          <a:lstStyle/>
          <a:p>
            <a:r>
              <a:rPr lang="en-GB" sz="2800" dirty="0">
                <a:latin typeface="Comic Sans MS" panose="030F0702030302020204" pitchFamily="66" charset="0"/>
              </a:rPr>
              <a:t>PGL - WHAT’S IT ALL ABOUT?</a:t>
            </a:r>
          </a:p>
        </p:txBody>
      </p:sp>
      <p:sp>
        <p:nvSpPr>
          <p:cNvPr id="3" name="Subtitle 2"/>
          <p:cNvSpPr>
            <a:spLocks noGrp="1"/>
          </p:cNvSpPr>
          <p:nvPr>
            <p:ph type="subTitle" idx="1"/>
          </p:nvPr>
        </p:nvSpPr>
        <p:spPr>
          <a:xfrm>
            <a:off x="1562100" y="2857500"/>
            <a:ext cx="9070848" cy="2281763"/>
          </a:xfrm>
        </p:spPr>
        <p:txBody>
          <a:bodyPr>
            <a:normAutofit/>
          </a:bodyPr>
          <a:lstStyle/>
          <a:p>
            <a:r>
              <a:rPr lang="en-GB" sz="2000" dirty="0">
                <a:latin typeface="Comic Sans MS" panose="030F0702030302020204" pitchFamily="66" charset="0"/>
              </a:rPr>
              <a:t>This is a short promotional film that’s aimed at parents to explain the benefits of PGL.</a:t>
            </a: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p:txBody>
      </p:sp>
    </p:spTree>
    <p:extLst>
      <p:ext uri="{BB962C8B-B14F-4D97-AF65-F5344CB8AC3E}">
        <p14:creationId xmlns:p14="http://schemas.microsoft.com/office/powerpoint/2010/main" val="1452092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pgl.co.uk/Files/Files/Schools/Primary%20Schools/Centre%20Gallery/Bawdsey%20Manor/PS-G-Centre-Bawdsey-Manor-Activity-Primary-Sch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 y="0"/>
            <a:ext cx="122377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953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pgl.co.uk/Files/Files/Schools/Primary%20Schools/Centre%20Gallery/Bawdsey%20Manor/PS-G-Centre-Bawdsey-Manor-Activity-Jacob_s-Ladder-Primary-Sch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817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pgl.co.uk/Files/Files/Schools/Primary%20Schools/Centre%20Gallery/Bawdsey%20Manor/PS-G-Centre-Bawdsey-Manor-Activity-Climbing-Tower-Primary-Sch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519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www.pgl.co.uk/Files/Files/Schools/Primary%20Schools/Centre%20Gallery/Bawdsey%20Manor/PS-G-Centre-Bawdsey-Manor-Activity-Aeroball-Primary-Sch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430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99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www.pgl.co.uk/Files/Files/Schools/Primary%20Schools/Centre%20Gallery/Bawdsey%20Manor/PS-G-Centre-Bawdsey-Manor-Activity-Giant-Swings-Primary-Sch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744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108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p:cNvPicPr>
            <a:picLocks noChangeAspect="1"/>
          </p:cNvPicPr>
          <p:nvPr/>
        </p:nvPicPr>
        <p:blipFill rotWithShape="1">
          <a:blip r:embed="rId2"/>
          <a:srcRect l="46818" t="18513" r="27189" b="16571"/>
          <a:stretch/>
        </p:blipFill>
        <p:spPr>
          <a:xfrm>
            <a:off x="541020" y="472440"/>
            <a:ext cx="5829300" cy="5635752"/>
          </a:xfrm>
          <a:prstGeom prst="rect">
            <a:avLst/>
          </a:prstGeom>
        </p:spPr>
      </p:pic>
      <p:sp>
        <p:nvSpPr>
          <p:cNvPr id="3" name="Rectangle 2"/>
          <p:cNvSpPr/>
          <p:nvPr/>
        </p:nvSpPr>
        <p:spPr>
          <a:xfrm>
            <a:off x="6858000" y="2413338"/>
            <a:ext cx="4564380" cy="3170099"/>
          </a:xfrm>
          <a:prstGeom prst="rect">
            <a:avLst/>
          </a:prstGeom>
        </p:spPr>
        <p:txBody>
          <a:bodyPr wrap="square">
            <a:spAutoFit/>
          </a:bodyPr>
          <a:lstStyle/>
          <a:p>
            <a:pPr algn="ctr"/>
            <a:r>
              <a:rPr lang="en-GB" sz="2000" dirty="0">
                <a:latin typeface="Comic Sans MS" panose="030F0702030302020204" pitchFamily="66" charset="0"/>
              </a:rPr>
              <a:t>KIT LIST</a:t>
            </a:r>
          </a:p>
          <a:p>
            <a:pPr algn="ctr"/>
            <a:endParaRPr lang="en-GB" dirty="0">
              <a:latin typeface="Comic Sans MS" panose="030F0702030302020204" pitchFamily="66" charset="0"/>
            </a:endParaRPr>
          </a:p>
          <a:p>
            <a:pPr algn="ctr"/>
            <a:r>
              <a:rPr lang="en-GB" dirty="0">
                <a:latin typeface="Comic Sans MS" panose="030F0702030302020204" pitchFamily="66" charset="0"/>
              </a:rPr>
              <a:t>On Thursday evening, the children have to pack up and clean out their tent. If they packed their own bag in the first place and have a list to follow, there is a better chance that they will return home with all their belongings.</a:t>
            </a:r>
          </a:p>
          <a:p>
            <a:pPr algn="ctr"/>
            <a:r>
              <a:rPr lang="en-GB" dirty="0">
                <a:latin typeface="Comic Sans MS" panose="030F0702030302020204" pitchFamily="66" charset="0"/>
              </a:rPr>
              <a:t>We leave after lunch on Friday, at roughly 1pm. The aim is to get back around 3pm. </a:t>
            </a:r>
          </a:p>
        </p:txBody>
      </p:sp>
    </p:spTree>
    <p:extLst>
      <p:ext uri="{BB962C8B-B14F-4D97-AF65-F5344CB8AC3E}">
        <p14:creationId xmlns:p14="http://schemas.microsoft.com/office/powerpoint/2010/main" val="1780851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369997"/>
          </a:xfrm>
        </p:spPr>
        <p:txBody>
          <a:bodyPr/>
          <a:lstStyle/>
          <a:p>
            <a:r>
              <a:rPr lang="en-GB" sz="2000" dirty="0">
                <a:latin typeface="Comic Sans MS" panose="030F0702030302020204" pitchFamily="66" charset="0"/>
              </a:rPr>
              <a:t>lastly….</a:t>
            </a:r>
          </a:p>
        </p:txBody>
      </p:sp>
      <p:sp>
        <p:nvSpPr>
          <p:cNvPr id="3" name="Subtitle 2"/>
          <p:cNvSpPr>
            <a:spLocks noGrp="1"/>
          </p:cNvSpPr>
          <p:nvPr>
            <p:ph type="subTitle" idx="1"/>
          </p:nvPr>
        </p:nvSpPr>
        <p:spPr>
          <a:xfrm>
            <a:off x="1562100" y="2606040"/>
            <a:ext cx="9070848" cy="2713306"/>
          </a:xfrm>
        </p:spPr>
        <p:txBody>
          <a:bodyPr>
            <a:normAutofit/>
          </a:bodyPr>
          <a:lstStyle/>
          <a:p>
            <a:r>
              <a:rPr lang="en-GB" sz="2000" dirty="0">
                <a:latin typeface="Comic Sans MS" panose="030F0702030302020204" pitchFamily="66" charset="0"/>
              </a:rPr>
              <a:t>Nearer the time, we will ask you to complete a form that asks about your child’s dietary requirements, medication needs, emergency contact numbers etc. This information is sent to PGL and needs to be with them a few weeks in advance of our trip.</a:t>
            </a:r>
          </a:p>
          <a:p>
            <a:r>
              <a:rPr lang="en-GB" sz="2000" dirty="0">
                <a:latin typeface="Comic Sans MS" panose="030F0702030302020204" pitchFamily="66" charset="0"/>
              </a:rPr>
              <a:t>Obviously, we will run another meeting in the summer term to outline the final instructions and provide a detailed kit list. </a:t>
            </a:r>
          </a:p>
          <a:p>
            <a:endParaRPr lang="en-GB" sz="20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2857619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643145"/>
          </a:xfrm>
        </p:spPr>
        <p:txBody>
          <a:bodyPr/>
          <a:lstStyle/>
          <a:p>
            <a:r>
              <a:rPr lang="en-GB" sz="2000" dirty="0">
                <a:latin typeface="Comic Sans MS" panose="030F0702030302020204" pitchFamily="66" charset="0"/>
              </a:rPr>
              <a:t>Any volunteers?</a:t>
            </a:r>
            <a:br>
              <a:rPr lang="en-GB" sz="2000" dirty="0">
                <a:latin typeface="Comic Sans MS" panose="030F0702030302020204" pitchFamily="66" charset="0"/>
              </a:rPr>
            </a:br>
            <a:endParaRPr lang="en-GB" sz="2000" dirty="0">
              <a:latin typeface="Comic Sans MS" panose="030F0702030302020204" pitchFamily="66" charset="0"/>
            </a:endParaRPr>
          </a:p>
        </p:txBody>
      </p:sp>
      <p:sp>
        <p:nvSpPr>
          <p:cNvPr id="3" name="Subtitle 2"/>
          <p:cNvSpPr>
            <a:spLocks noGrp="1"/>
          </p:cNvSpPr>
          <p:nvPr>
            <p:ph type="subTitle" idx="1"/>
          </p:nvPr>
        </p:nvSpPr>
        <p:spPr>
          <a:xfrm>
            <a:off x="1562100" y="2606040"/>
            <a:ext cx="9070848" cy="2713306"/>
          </a:xfrm>
        </p:spPr>
        <p:txBody>
          <a:bodyPr>
            <a:normAutofit/>
          </a:bodyPr>
          <a:lstStyle/>
          <a:p>
            <a:endParaRPr lang="en-GB" sz="2000" dirty="0">
              <a:latin typeface="Comic Sans MS" panose="030F0702030302020204" pitchFamily="66" charset="0"/>
            </a:endParaRPr>
          </a:p>
          <a:p>
            <a:r>
              <a:rPr lang="en-GB" sz="2000" dirty="0">
                <a:latin typeface="Comic Sans MS" panose="030F0702030302020204" pitchFamily="66" charset="0"/>
              </a:rPr>
              <a:t>If anyone fancies losing their husband for the week, please sign up. The boys really appreciate having some male figures around and as a staff, we are somewhat lacking in this area! Any offers will be gratefully received.</a:t>
            </a:r>
          </a:p>
          <a:p>
            <a:endParaRPr lang="en-GB" sz="2000" dirty="0">
              <a:latin typeface="Comic Sans MS" panose="030F0702030302020204" pitchFamily="66" charset="0"/>
            </a:endParaRPr>
          </a:p>
        </p:txBody>
      </p:sp>
    </p:spTree>
    <p:extLst>
      <p:ext uri="{BB962C8B-B14F-4D97-AF65-F5344CB8AC3E}">
        <p14:creationId xmlns:p14="http://schemas.microsoft.com/office/powerpoint/2010/main" val="1130483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2216577"/>
          </a:xfrm>
        </p:spPr>
        <p:txBody>
          <a:bodyPr/>
          <a:lstStyle/>
          <a:p>
            <a:r>
              <a:rPr lang="en-GB" sz="2000" dirty="0">
                <a:latin typeface="Comic Sans MS" panose="030F0702030302020204" pitchFamily="66" charset="0"/>
              </a:rPr>
              <a:t>What have I forgotten?</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Does anyone have any questions?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endParaRPr lang="en-GB" sz="2000" dirty="0">
              <a:latin typeface="Comic Sans MS" panose="030F0702030302020204" pitchFamily="66" charset="0"/>
            </a:endParaRPr>
          </a:p>
        </p:txBody>
      </p:sp>
      <p:sp>
        <p:nvSpPr>
          <p:cNvPr id="3" name="Subtitle 2"/>
          <p:cNvSpPr>
            <a:spLocks noGrp="1"/>
          </p:cNvSpPr>
          <p:nvPr>
            <p:ph type="subTitle" idx="1"/>
          </p:nvPr>
        </p:nvSpPr>
        <p:spPr>
          <a:xfrm>
            <a:off x="1562100" y="3088640"/>
            <a:ext cx="9070848" cy="2230706"/>
          </a:xfrm>
        </p:spPr>
        <p:txBody>
          <a:bodyPr>
            <a:normAutofit/>
          </a:bodyPr>
          <a:lstStyle/>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183520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DynN_6z5lg"/>
          <p:cNvPicPr>
            <a:picLocks noRot="1" noChangeAspect="1"/>
          </p:cNvPicPr>
          <p:nvPr>
            <a:videoFile r:link="rId1"/>
          </p:nvPr>
        </p:nvPicPr>
        <p:blipFill>
          <a:blip r:embed="rId3"/>
          <a:stretch>
            <a:fillRect/>
          </a:stretch>
        </p:blipFill>
        <p:spPr>
          <a:xfrm>
            <a:off x="1239715" y="861646"/>
            <a:ext cx="9557238" cy="5196255"/>
          </a:xfrm>
          <a:prstGeom prst="rect">
            <a:avLst/>
          </a:prstGeom>
        </p:spPr>
      </p:pic>
    </p:spTree>
    <p:extLst>
      <p:ext uri="{BB962C8B-B14F-4D97-AF65-F5344CB8AC3E}">
        <p14:creationId xmlns:p14="http://schemas.microsoft.com/office/powerpoint/2010/main" val="1591275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base"/>
            <a:r>
              <a:rPr lang="en-GB" sz="2200" dirty="0" err="1">
                <a:latin typeface="Comic Sans MS" panose="030F0702030302020204" pitchFamily="66" charset="0"/>
              </a:rPr>
              <a:t>Bawdsey</a:t>
            </a:r>
            <a:r>
              <a:rPr lang="en-GB" sz="2200" dirty="0">
                <a:latin typeface="Comic Sans MS" panose="030F0702030302020204" pitchFamily="66" charset="0"/>
              </a:rPr>
              <a:t> Manor in Suffolk is a very special place for children to visit. There's comfortable accommodation, a range of thrilling adventure activities and a fantastic on-centre team to support the children throughout their stay.</a:t>
            </a:r>
            <a:br>
              <a:rPr lang="en-GB" sz="1800" dirty="0"/>
            </a:br>
            <a:endParaRPr lang="en-GB" sz="1800" dirty="0"/>
          </a:p>
        </p:txBody>
      </p:sp>
      <p:pic>
        <p:nvPicPr>
          <p:cNvPr id="1026" name="Picture 2" descr="Bawdsey Manor Adventure Centre, Suffol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5071" y="2103438"/>
            <a:ext cx="7401857" cy="393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675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000" dirty="0">
                <a:latin typeface="Comic Sans MS" panose="030F0702030302020204" pitchFamily="66" charset="0"/>
              </a:rPr>
              <a:t>With its panoramic views, it really is quite something. The centre is set in absolutely stunning grounds and best of all, it’s not too far away.</a:t>
            </a:r>
          </a:p>
        </p:txBody>
      </p:sp>
      <p:pic>
        <p:nvPicPr>
          <p:cNvPr id="4098" name="Picture 2" descr="https://www.pgl.co.uk/Files/Files/Schools/Primary%20Schools/Centre%20Gallery/Bawdsey%20Manor/PS-G-Bawdsey-Manor-with-beach.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66800" y="2512612"/>
            <a:ext cx="4981495" cy="28020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pgl.co.uk/Files/Files/Schools/Primary%20Schools/Centre%20Gallery/Bawdsey%20Manor/PS-G-Centre-Bawdsey-Manor-Coast-Primary-School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43706" y="2512613"/>
            <a:ext cx="4981494" cy="280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5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000" dirty="0" err="1">
                <a:latin typeface="Comic Sans MS" panose="030F0702030302020204" pitchFamily="66" charset="0"/>
              </a:rPr>
              <a:t>Bawdsey</a:t>
            </a:r>
            <a:r>
              <a:rPr lang="en-GB" sz="2000" dirty="0">
                <a:latin typeface="Comic Sans MS" panose="030F0702030302020204" pitchFamily="66" charset="0"/>
              </a:rPr>
              <a:t> Manor is just under two hours drive away. It is a former boarding school and RAF base that was developed into an exciting adventure centre relatively recently. We visited it for the first time in 2019 after many, many, many years of travelling all the way to Shropshire with Year 6 children for a similar experience. </a:t>
            </a:r>
            <a:br>
              <a:rPr lang="en-GB" sz="1600" dirty="0"/>
            </a:br>
            <a:endParaRPr lang="en-GB" sz="1600" dirty="0">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363529" y="2103438"/>
            <a:ext cx="7464941" cy="3932237"/>
          </a:xfrm>
          <a:prstGeom prst="rect">
            <a:avLst/>
          </a:prstGeom>
        </p:spPr>
      </p:pic>
    </p:spTree>
    <p:extLst>
      <p:ext uri="{BB962C8B-B14F-4D97-AF65-F5344CB8AC3E}">
        <p14:creationId xmlns:p14="http://schemas.microsoft.com/office/powerpoint/2010/main" val="302535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1749217"/>
          </a:xfrm>
        </p:spPr>
        <p:txBody>
          <a:bodyPr/>
          <a:lstStyle/>
          <a:p>
            <a:r>
              <a:rPr lang="en-GB" sz="2800" dirty="0">
                <a:latin typeface="Comic Sans MS" panose="030F0702030302020204" pitchFamily="66" charset="0"/>
              </a:rPr>
              <a:t>Accommodation</a:t>
            </a:r>
            <a:br>
              <a:rPr lang="en-GB" sz="4800" dirty="0">
                <a:latin typeface="Comic Sans MS" panose="030F0702030302020204" pitchFamily="66" charset="0"/>
              </a:rPr>
            </a:br>
            <a:endParaRPr lang="en-GB" sz="4800" dirty="0">
              <a:latin typeface="Comic Sans MS" panose="030F0702030302020204" pitchFamily="66" charset="0"/>
            </a:endParaRPr>
          </a:p>
        </p:txBody>
      </p:sp>
      <p:sp>
        <p:nvSpPr>
          <p:cNvPr id="3" name="Subtitle 2"/>
          <p:cNvSpPr>
            <a:spLocks noGrp="1"/>
          </p:cNvSpPr>
          <p:nvPr>
            <p:ph type="subTitle" idx="1"/>
          </p:nvPr>
        </p:nvSpPr>
        <p:spPr>
          <a:xfrm>
            <a:off x="1562100" y="2987040"/>
            <a:ext cx="9070848" cy="2367280"/>
          </a:xfrm>
        </p:spPr>
        <p:txBody>
          <a:bodyPr>
            <a:normAutofit/>
          </a:bodyPr>
          <a:lstStyle/>
          <a:p>
            <a:pPr fontAlgn="base"/>
            <a:r>
              <a:rPr lang="en-GB" sz="2000" dirty="0">
                <a:latin typeface="Comic Sans MS" panose="030F0702030302020204" pitchFamily="66" charset="0"/>
              </a:rPr>
              <a:t>The centre can accommodate up to 550 guests and employs over 110 staff. </a:t>
            </a:r>
          </a:p>
          <a:p>
            <a:pPr fontAlgn="base"/>
            <a:endParaRPr lang="en-GB" sz="2000" dirty="0">
              <a:latin typeface="Comic Sans MS" panose="030F0702030302020204" pitchFamily="66" charset="0"/>
            </a:endParaRPr>
          </a:p>
          <a:p>
            <a:pPr fontAlgn="base"/>
            <a:r>
              <a:rPr lang="en-GB" sz="2000" dirty="0">
                <a:latin typeface="Comic Sans MS" panose="030F0702030302020204" pitchFamily="66" charset="0"/>
              </a:rPr>
              <a:t>Although there is the option of staying in the Manor House or accommodation blocks in dormitory-style rooms, we choose to stay in the tent village. We stay in chalet-style tents that you can stand up in. Plus, they have proper beds!</a:t>
            </a:r>
          </a:p>
          <a:p>
            <a:pPr fontAlgn="base"/>
            <a:endParaRPr lang="en-GB" dirty="0">
              <a:latin typeface="Comic Sans MS" panose="030F0702030302020204" pitchFamily="66" charset="0"/>
            </a:endParaRPr>
          </a:p>
        </p:txBody>
      </p:sp>
    </p:spTree>
    <p:extLst>
      <p:ext uri="{BB962C8B-B14F-4D97-AF65-F5344CB8AC3E}">
        <p14:creationId xmlns:p14="http://schemas.microsoft.com/office/powerpoint/2010/main" val="91913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pgl.co.uk/Files/Files/Schools/Primary%20Schools/Centre%20Gallery/Bawdsey%20Manor/PS-G-Centre-Bawdsey-accommodation-tents-for-Primary-Sch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 y="708659"/>
            <a:ext cx="10835640" cy="550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42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335280"/>
            <a:ext cx="9068586" cy="4937760"/>
          </a:xfrm>
        </p:spPr>
        <p:txBody>
          <a:bodyPr/>
          <a:lstStyle/>
          <a:p>
            <a:r>
              <a:rPr lang="en-GB" sz="2800" dirty="0">
                <a:latin typeface="Comic Sans MS" panose="030F0702030302020204" pitchFamily="66" charset="0"/>
              </a:rPr>
              <a:t>ACCOMMODATION</a:t>
            </a:r>
          </a:p>
        </p:txBody>
      </p:sp>
      <p:sp>
        <p:nvSpPr>
          <p:cNvPr id="3" name="Subtitle 2"/>
          <p:cNvSpPr>
            <a:spLocks noGrp="1"/>
          </p:cNvSpPr>
          <p:nvPr>
            <p:ph type="subTitle" idx="1"/>
          </p:nvPr>
        </p:nvSpPr>
        <p:spPr>
          <a:xfrm>
            <a:off x="1562100" y="3180080"/>
            <a:ext cx="9070848" cy="1959184"/>
          </a:xfrm>
        </p:spPr>
        <p:txBody>
          <a:bodyPr>
            <a:normAutofit/>
          </a:bodyPr>
          <a:lstStyle/>
          <a:p>
            <a:pPr fontAlgn="base"/>
            <a:r>
              <a:rPr lang="en-GB" sz="2000" dirty="0">
                <a:latin typeface="Comic Sans MS" panose="030F0702030302020204" pitchFamily="66" charset="0"/>
              </a:rPr>
              <a:t>Typically a tent sleeps 4 or 5 pupils. Pupils’ tents are interspersed with teachers’ tents.</a:t>
            </a:r>
          </a:p>
          <a:p>
            <a:pPr fontAlgn="base"/>
            <a:endParaRPr lang="en-GB" sz="2000" dirty="0">
              <a:latin typeface="Comic Sans MS" panose="030F0702030302020204" pitchFamily="66" charset="0"/>
            </a:endParaRPr>
          </a:p>
          <a:p>
            <a:pPr fontAlgn="base"/>
            <a:r>
              <a:rPr lang="en-GB" sz="2000" dirty="0">
                <a:latin typeface="Comic Sans MS" panose="030F0702030302020204" pitchFamily="66" charset="0"/>
              </a:rPr>
              <a:t>Showers and toilets are located close by with separate facilities for teachers.</a:t>
            </a:r>
          </a:p>
          <a:p>
            <a:pPr fontAlgn="base"/>
            <a:endParaRPr lang="en-GB" sz="20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7424631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343</TotalTime>
  <Words>993</Words>
  <Application>Microsoft Office PowerPoint</Application>
  <PresentationFormat>Widescreen</PresentationFormat>
  <Paragraphs>53</Paragraphs>
  <Slides>28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Comic Sans MS</vt:lpstr>
      <vt:lpstr>Savon</vt:lpstr>
      <vt:lpstr>Year 6 pgl trip to bawdsey manor</vt:lpstr>
      <vt:lpstr>PGL - WHAT’S IT ALL ABOUT?</vt:lpstr>
      <vt:lpstr>PowerPoint Presentation</vt:lpstr>
      <vt:lpstr>Bawdsey Manor in Suffolk is a very special place for children to visit. There's comfortable accommodation, a range of thrilling adventure activities and a fantastic on-centre team to support the children throughout their stay. </vt:lpstr>
      <vt:lpstr>With its panoramic views, it really is quite something. The centre is set in absolutely stunning grounds and best of all, it’s not too far away.</vt:lpstr>
      <vt:lpstr>Bawdsey Manor is just under two hours drive away. It is a former boarding school and RAF base that was developed into an exciting adventure centre relatively recently. We visited it for the first time in 2019 after many, many, many years of travelling all the way to Shropshire with Year 6 children for a similar experience.  </vt:lpstr>
      <vt:lpstr>Accommodation </vt:lpstr>
      <vt:lpstr>PowerPoint Presentation</vt:lpstr>
      <vt:lpstr>ACCOMMODATION</vt:lpstr>
      <vt:lpstr>ACCOMMODATION</vt:lpstr>
      <vt:lpstr>Although facilities are basic, they are clean and they do the job. Our school will be designated a shower block to use for the week. There are a number of toilet blocks around the centre. The children will very quickly get to know their way around.</vt:lpstr>
      <vt:lpstr>MEAL TIMES AT PGL</vt:lpstr>
      <vt:lpstr>What’s on the menu?</vt:lpstr>
      <vt:lpstr>What’s on the menu?</vt:lpstr>
      <vt:lpstr>Meal Times at PGL</vt:lpstr>
      <vt:lpstr>PowerPoint Presentation</vt:lpstr>
      <vt:lpstr>ACTIVITIES</vt:lpstr>
      <vt:lpstr>ACTIVITIES</vt:lpstr>
      <vt:lpstr>ACTIVITIES</vt:lpstr>
      <vt:lpstr>PowerPoint Presentation</vt:lpstr>
      <vt:lpstr>PowerPoint Presentation</vt:lpstr>
      <vt:lpstr>PowerPoint Presentation</vt:lpstr>
      <vt:lpstr>PowerPoint Presentation</vt:lpstr>
      <vt:lpstr>PowerPoint Presentation</vt:lpstr>
      <vt:lpstr>PowerPoint Presentation</vt:lpstr>
      <vt:lpstr>lastly….</vt:lpstr>
      <vt:lpstr>Any volunteers? </vt:lpstr>
      <vt:lpstr>What have I forgotten?   Does anyone have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pgl trip to bawdsey manor</dc:title>
  <dc:creator>Laura Judd</dc:creator>
  <cp:lastModifiedBy>Laura Judd</cp:lastModifiedBy>
  <cp:revision>34</cp:revision>
  <dcterms:created xsi:type="dcterms:W3CDTF">2022-02-15T14:33:06Z</dcterms:created>
  <dcterms:modified xsi:type="dcterms:W3CDTF">2024-09-13T18:20:53Z</dcterms:modified>
</cp:coreProperties>
</file>