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580" y="-1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1ED1C9-B72D-4ED5-96E5-905749459ED9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E4EBEA-C438-4CCF-8CAF-34D1446EAC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768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E4EBEA-C438-4CCF-8CAF-34D1446EAC5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304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AD8095-0C57-444D-B185-4723EC5EAE5B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0BFB52-9095-4665-B344-8E8D78EE05F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29112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D7DA2E-DA04-46D1-A337-F2EA8CADDEB8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2D5588-F2A1-45FC-BC98-41A597DD44D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0890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19E80B-96D7-4EC9-B33B-88CE72106893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B72821-AA30-417F-8AB2-14EADED9E2C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560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D0F9F-CF22-492F-94A4-159F79FBD212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7C38E4-AD80-4965-B203-D821E30B87A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1077A1-E3B8-4C06-B76D-2933DA5EC4CC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7B69EF-3AD0-4642-9D0F-BE6843F2C59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103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301ADF-E729-45F3-9B87-CE6A86DD9E0E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567D28-07A9-424A-BE29-E484C228C97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655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32A68C-B7A5-4F91-B74C-EC0F91B925B0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005531-59ED-4307-AE92-0E921DDFC4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135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5D0F10-1691-424A-9625-D240213BFD37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171E47-1719-4B9A-AF5A-ACA382EAA99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848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45F71C-C34E-481D-AEA2-08B8B8A6C66B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C8CF39-E84F-404E-B990-D906D74D43F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62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1A00D1-D107-40E2-956A-BE77E1AACB84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830556-5013-46BC-A89F-7116566EE0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44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E9EFA7-E971-441E-A525-2068D94463EB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DC1F03-C0C4-4F2C-A8D1-7C1C8BF1804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006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3C9AA495-79D8-4A01-A909-BCF1B23BD1CB}" type="datetime1">
              <a:rPr lang="en-GB"/>
              <a:pPr lvl="0"/>
              <a:t>04/12/2025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D11F0107-CD43-4AE0-B640-C18FA3A96B1E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  <a:ea typeface=""/>
          <a:cs typeface="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/>
          <p:cNvPicPr>
            <a:picLocks noChangeAspect="1"/>
          </p:cNvPicPr>
          <p:nvPr/>
        </p:nvPicPr>
        <p:blipFill>
          <a:blip r:embed="rId3">
            <a:grayscl/>
          </a:blip>
          <a:srcRect l="8267" r="-56"/>
          <a:stretch>
            <a:fillRect/>
          </a:stretch>
        </p:blipFill>
        <p:spPr>
          <a:xfrm>
            <a:off x="11440" y="-2139"/>
            <a:ext cx="12207852" cy="687300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4"/>
          <p:cNvSpPr/>
          <p:nvPr/>
        </p:nvSpPr>
        <p:spPr>
          <a:xfrm>
            <a:off x="7268537" y="3977921"/>
            <a:ext cx="4923463" cy="286232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 dirty="0">
                <a:solidFill>
                  <a:schemeClr val="accent2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Comic Sans MS" pitchFamily="66"/>
                <a:ea typeface=""/>
                <a:cs typeface=""/>
              </a:rPr>
              <a:t>Starfish </a:t>
            </a:r>
            <a:r>
              <a:rPr lang="en-US" sz="3600" b="1" i="0" u="none" strike="noStrike" kern="1200" cap="none" spc="0" baseline="0">
                <a:solidFill>
                  <a:schemeClr val="accent2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Comic Sans MS" pitchFamily="66"/>
                <a:ea typeface=""/>
                <a:cs typeface=""/>
              </a:rPr>
              <a:t>and Octopus join </a:t>
            </a:r>
            <a:endParaRPr lang="en-US" sz="3600" b="1" i="0" u="none" strike="noStrike" kern="1200" cap="none" spc="0" baseline="0" dirty="0">
              <a:solidFill>
                <a:schemeClr val="accent2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Comic Sans MS" pitchFamily="66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 dirty="0">
                <a:solidFill>
                  <a:schemeClr val="accent2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Comic Sans MS" pitchFamily="66"/>
                <a:ea typeface=""/>
                <a:cs typeface=""/>
              </a:rPr>
              <a:t>Paddington’s Adventures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dirty="0">
                <a:solidFill>
                  <a:schemeClr val="accent2"/>
                </a:solidFill>
                <a:effectLst>
                  <a:outerShdw dist="19048" dir="2700000">
                    <a:srgbClr val="000000"/>
                  </a:outerShdw>
                </a:effectLst>
                <a:latin typeface="Comic Sans MS" pitchFamily="66"/>
                <a:ea typeface=""/>
                <a:cs typeface=""/>
              </a:rPr>
              <a:t>Spring 2026</a:t>
            </a:r>
            <a:endParaRPr lang="en-US" sz="3600" b="1" i="0" u="none" strike="noStrike" kern="1200" cap="none" spc="0" baseline="0" dirty="0">
              <a:solidFill>
                <a:schemeClr val="accent2"/>
              </a:solidFill>
              <a:effectLst>
                <a:outerShdw dist="19048" dir="2700000">
                  <a:srgbClr val="000000"/>
                </a:outerShdw>
              </a:effectLst>
              <a:uFillTx/>
              <a:latin typeface="Comic Sans MS" pitchFamily="66"/>
              <a:ea typeface=""/>
              <a:cs typeface=""/>
            </a:endParaRPr>
          </a:p>
        </p:txBody>
      </p:sp>
      <p:sp>
        <p:nvSpPr>
          <p:cNvPr id="4" name="TextBox 9"/>
          <p:cNvSpPr txBox="1"/>
          <p:nvPr/>
        </p:nvSpPr>
        <p:spPr>
          <a:xfrm>
            <a:off x="3866880" y="3977921"/>
            <a:ext cx="2813859" cy="954107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Geography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focus on Paddington’s home in Darkest Peru, exploring its traditions, landmarks, animals, climate and geographical features whilst comparing it with the UK. </a:t>
            </a:r>
          </a:p>
        </p:txBody>
      </p:sp>
      <p:sp>
        <p:nvSpPr>
          <p:cNvPr id="5" name="TextBox 11"/>
          <p:cNvSpPr txBox="1"/>
          <p:nvPr/>
        </p:nvSpPr>
        <p:spPr>
          <a:xfrm>
            <a:off x="6490111" y="-10762"/>
            <a:ext cx="2784949" cy="646331"/>
          </a:xfrm>
          <a:prstGeom prst="rect">
            <a:avLst/>
          </a:prstGeom>
          <a:solidFill>
            <a:srgbClr val="FFCC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Design and Technology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planning healthy sandwiches for Paddington to try. </a:t>
            </a:r>
            <a:endParaRPr lang="en-GB" sz="1000" b="0" i="0" u="none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-6137" y="2021400"/>
            <a:ext cx="2785322" cy="1631216"/>
          </a:xfrm>
          <a:prstGeom prst="rect">
            <a:avLst/>
          </a:prstGeom>
          <a:solidFill>
            <a:srgbClr val="FFCC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Science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comparing and identifying different species and naming common animals which are carnivores, herbivores and omnivores</a:t>
            </a:r>
            <a:r>
              <a:rPr lang="en-GB" sz="1050" kern="0" dirty="0">
                <a:solidFill>
                  <a:srgbClr val="000000"/>
                </a:solidFill>
                <a:latin typeface="Comic Sans MS" panose="030F0702030302020204" pitchFamily="66" charset="0"/>
                <a:ea typeface=""/>
                <a:cs typeface=""/>
              </a:rPr>
              <a:t>, as well as</a:t>
            </a: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finding out how to classify birds, mammals, insects and reptiles.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5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investigating climate and the different environments animals live in.</a:t>
            </a:r>
            <a:endParaRPr lang="en-GB" sz="1050" b="0" i="0" u="none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</p:txBody>
      </p:sp>
      <p:sp>
        <p:nvSpPr>
          <p:cNvPr id="8" name="TextBox 19"/>
          <p:cNvSpPr txBox="1"/>
          <p:nvPr/>
        </p:nvSpPr>
        <p:spPr>
          <a:xfrm>
            <a:off x="3408461" y="-380"/>
            <a:ext cx="2805319" cy="1415772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Maths</a:t>
            </a:r>
            <a:endParaRPr lang="en-GB" sz="14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In our maths this term we will be continuing to use</a:t>
            </a: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different methods to solve addition and subtraction equations using numbers up to </a:t>
            </a:r>
            <a:r>
              <a:rPr lang="en-GB" sz="1000" kern="0" dirty="0">
                <a:solidFill>
                  <a:srgbClr val="000000"/>
                </a:solidFill>
                <a:latin typeface="Comic Sans MS" panose="030F0702030302020204" pitchFamily="66" charset="0"/>
                <a:ea typeface=""/>
                <a:cs typeface=""/>
              </a:rPr>
              <a:t>20. The children will be developing reasoning skills to help solve problems.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kern="0" dirty="0">
                <a:solidFill>
                  <a:srgbClr val="000000"/>
                </a:solidFill>
                <a:latin typeface="Comic Sans MS" panose="030F0702030302020204" pitchFamily="66" charset="0"/>
                <a:ea typeface=""/>
                <a:cs typeface=""/>
              </a:rPr>
              <a:t>We </a:t>
            </a: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will also be starting to learn about measuring length, mass and volume.</a:t>
            </a:r>
          </a:p>
        </p:txBody>
      </p:sp>
      <p:sp>
        <p:nvSpPr>
          <p:cNvPr id="9" name="TextBox 21"/>
          <p:cNvSpPr txBox="1"/>
          <p:nvPr/>
        </p:nvSpPr>
        <p:spPr>
          <a:xfrm>
            <a:off x="-8300" y="-2139"/>
            <a:ext cx="2787485" cy="1723549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English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reading </a:t>
            </a: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the Paddington stories, writing postcards and creating our own adventures. </a:t>
            </a: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also be using the story </a:t>
            </a:r>
            <a:r>
              <a:rPr lang="en-GB" sz="1000" b="0" i="1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Where the Wild Things Are </a:t>
            </a: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as a stimulus for </a:t>
            </a: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writing</a:t>
            </a: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.  </a:t>
            </a: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The children will complete the term by writing information pages all about London. 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Author Focus Michael Bond and Nick Butterworth</a:t>
            </a: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.</a:t>
            </a:r>
            <a:endParaRPr lang="en-GB" sz="10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579540" y="5039720"/>
            <a:ext cx="2810746" cy="800219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Art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Children will be introduced</a:t>
            </a:r>
            <a:r>
              <a:rPr lang="en-GB" sz="1000" b="0" i="0" u="none" strike="noStrike" kern="0" cap="none" spc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to sculpture and a variety of media. </a:t>
            </a:r>
            <a:r>
              <a:rPr lang="en-GB" sz="1000" kern="0" dirty="0">
                <a:solidFill>
                  <a:srgbClr val="000000"/>
                </a:solidFill>
                <a:latin typeface="Comic Sans MS" panose="030F0702030302020204" pitchFamily="66" charset="0"/>
                <a:ea typeface=""/>
                <a:cs typeface=""/>
              </a:rPr>
              <a:t>We will make our own clay sculptures of Paddington.</a:t>
            </a:r>
            <a:endParaRPr lang="en-GB" sz="1000" b="0" i="0" u="none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</p:txBody>
      </p:sp>
      <p:sp>
        <p:nvSpPr>
          <p:cNvPr id="12" name="TextBox 25"/>
          <p:cNvSpPr txBox="1"/>
          <p:nvPr/>
        </p:nvSpPr>
        <p:spPr>
          <a:xfrm>
            <a:off x="9392919" y="19565"/>
            <a:ext cx="2799081" cy="1308050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 </a:t>
            </a: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RE</a:t>
            </a:r>
            <a:r>
              <a:rPr lang="en-GB" sz="16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5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exploring Bible stories from the Old and New Testament,</a:t>
            </a:r>
            <a:r>
              <a:rPr lang="en-GB" sz="1050" b="0" i="0" u="none" strike="noStrike" kern="0" cap="none" spc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as well as learning about the </a:t>
            </a:r>
            <a:r>
              <a:rPr lang="en-GB" sz="105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Easter story and associated practices. We will also be learning about symbols,</a:t>
            </a:r>
            <a:r>
              <a:rPr lang="en-GB" sz="1050" b="0" i="0" u="none" strike="noStrike" kern="0" cap="none" spc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important people and places in other faiths.</a:t>
            </a:r>
            <a:r>
              <a:rPr lang="en-GB" sz="105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</a:t>
            </a:r>
            <a:endParaRPr lang="en-GB" sz="1050" b="0" i="0" u="none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</p:txBody>
      </p:sp>
      <p:sp>
        <p:nvSpPr>
          <p:cNvPr id="13" name="TextBox 27"/>
          <p:cNvSpPr txBox="1"/>
          <p:nvPr/>
        </p:nvSpPr>
        <p:spPr>
          <a:xfrm>
            <a:off x="-41245" y="4075458"/>
            <a:ext cx="2783025" cy="1308050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History</a:t>
            </a:r>
            <a:endParaRPr lang="en-GB" sz="12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looking at famous UK landmarks and how the landscapes have changed through time, as well as </a:t>
            </a:r>
            <a:r>
              <a:rPr lang="en-GB" sz="1050" b="0" i="0" u="none" strike="noStrike" kern="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exploring how people and industries have had an impact on the world we know today.</a:t>
            </a: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 </a:t>
            </a:r>
          </a:p>
        </p:txBody>
      </p:sp>
      <p:sp>
        <p:nvSpPr>
          <p:cNvPr id="14" name="AutoShape 8" descr="Image result for picasso animal sketches"/>
          <p:cNvSpPr/>
          <p:nvPr/>
        </p:nvSpPr>
        <p:spPr>
          <a:xfrm>
            <a:off x="155576" y="-144466"/>
            <a:ext cx="304796" cy="3047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5" name="TextBox 9"/>
          <p:cNvSpPr txBox="1"/>
          <p:nvPr/>
        </p:nvSpPr>
        <p:spPr>
          <a:xfrm>
            <a:off x="3494477" y="1734799"/>
            <a:ext cx="2799328" cy="1107996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Computing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We will be pretending to be chefs and filming steps of how to make a sandwich using iMovie. We will also be using Excel to collect data about our favourite sandwiches. </a:t>
            </a:r>
            <a:endParaRPr lang="en-GB" sz="10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6" name="TextBox 9"/>
          <p:cNvSpPr txBox="1"/>
          <p:nvPr/>
        </p:nvSpPr>
        <p:spPr>
          <a:xfrm>
            <a:off x="3624955" y="6046298"/>
            <a:ext cx="2805822" cy="823302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Music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The children will continue to develop their listening, appraising and performing skills through a variety of musical activities.</a:t>
            </a:r>
          </a:p>
        </p:txBody>
      </p:sp>
      <p:sp>
        <p:nvSpPr>
          <p:cNvPr id="17" name="TextBox 9"/>
          <p:cNvSpPr txBox="1"/>
          <p:nvPr/>
        </p:nvSpPr>
        <p:spPr>
          <a:xfrm>
            <a:off x="3334487" y="2935312"/>
            <a:ext cx="2805318" cy="954107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PE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The children will be learning various yoga techniques in our indoor yoga sessions. We will also be </a:t>
            </a:r>
            <a:r>
              <a: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focusing on </a:t>
            </a:r>
            <a:r>
              <a:rPr lang="en-GB" sz="100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sending and receiving skills to be </a:t>
            </a:r>
            <a:r>
              <a: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Comic Sans MS" panose="030F0702030302020204" pitchFamily="66" charset="0"/>
                <a:ea typeface=""/>
                <a:cs typeface=""/>
              </a:rPr>
              <a:t>used within games.</a:t>
            </a:r>
            <a:endParaRPr lang="en-GB" sz="1000" b="0" i="0" u="none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  <a:ea typeface=""/>
              <a:cs typeface=""/>
            </a:endParaRPr>
          </a:p>
        </p:txBody>
      </p:sp>
      <p:sp>
        <p:nvSpPr>
          <p:cNvPr id="18" name="AutoShape 10" descr="Image result for picasso animal sketches"/>
          <p:cNvSpPr/>
          <p:nvPr/>
        </p:nvSpPr>
        <p:spPr>
          <a:xfrm>
            <a:off x="307979" y="7936"/>
            <a:ext cx="304796" cy="3047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21" name="Picture 2" descr="http://weclipart.com/gimg/8257A2FF6DC3F36D/burger_sandwich_PNG4138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324029" y="542225"/>
            <a:ext cx="986022" cy="63482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2" name="TextBox 25"/>
          <p:cNvSpPr txBox="1"/>
          <p:nvPr/>
        </p:nvSpPr>
        <p:spPr>
          <a:xfrm>
            <a:off x="-6255" y="5566467"/>
            <a:ext cx="2778699" cy="1308050"/>
          </a:xfrm>
          <a:prstGeom prst="rect">
            <a:avLst/>
          </a:prstGeom>
          <a:solidFill>
            <a:srgbClr val="FFC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sng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</a:rPr>
              <a:t>PSHE</a:t>
            </a:r>
            <a:endParaRPr lang="en-GB" sz="1800" b="1" i="0" u="sng" strike="noStrike" kern="1200" cap="none" spc="0" baseline="0" dirty="0">
              <a:solidFill>
                <a:srgbClr val="000000"/>
              </a:solidFill>
              <a:uFillTx/>
              <a:latin typeface="Comic Sans MS" panose="030F0702030302020204" pitchFamily="66" charset="0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</a:rPr>
              <a:t>Our focus is dreams and goals. </a:t>
            </a:r>
            <a:r>
              <a:rPr lang="en-GB" sz="1050" dirty="0">
                <a:solidFill>
                  <a:srgbClr val="000000"/>
                </a:solidFill>
                <a:latin typeface="Comic Sans MS" panose="030F0702030302020204" pitchFamily="66" charset="0"/>
              </a:rPr>
              <a:t>W</a:t>
            </a: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</a:rPr>
              <a:t>e will be setting our own goals and thinking about how we can celebrate our achievements.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50" b="0" i="0" u="none" strike="noStrike" kern="1200" cap="none" spc="0" baseline="0" dirty="0">
                <a:solidFill>
                  <a:srgbClr val="000000"/>
                </a:solidFill>
                <a:uFillTx/>
                <a:latin typeface="Comic Sans MS" panose="030F0702030302020204" pitchFamily="66" charset="0"/>
              </a:rPr>
              <a:t>We will be thinking about how to keep ourselves healthy through eating, exercise and well-being.</a:t>
            </a: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9779" y="5228658"/>
            <a:ext cx="1466474" cy="5645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4" name="Picture 29"/>
          <p:cNvPicPr>
            <a:picLocks noChangeAspect="1"/>
          </p:cNvPicPr>
          <p:nvPr/>
        </p:nvPicPr>
        <p:blipFill rotWithShape="1">
          <a:blip r:embed="rId6"/>
          <a:srcRect b="22193"/>
          <a:stretch/>
        </p:blipFill>
        <p:spPr>
          <a:xfrm>
            <a:off x="2675731" y="4419798"/>
            <a:ext cx="852413" cy="43922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8487" y="1419383"/>
            <a:ext cx="965990" cy="57959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6" name="Picture 31"/>
          <p:cNvPicPr>
            <a:picLocks noChangeAspect="1"/>
          </p:cNvPicPr>
          <p:nvPr/>
        </p:nvPicPr>
        <p:blipFill rotWithShape="1">
          <a:blip r:embed="rId8"/>
          <a:srcRect l="7461" t="4912" r="4080" b="4502"/>
          <a:stretch/>
        </p:blipFill>
        <p:spPr>
          <a:xfrm>
            <a:off x="5852344" y="764249"/>
            <a:ext cx="526044" cy="9499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8966" y="3656095"/>
            <a:ext cx="959042" cy="5774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4"/>
          <p:cNvPicPr>
            <a:picLocks noChangeAspect="1"/>
          </p:cNvPicPr>
          <p:nvPr/>
        </p:nvPicPr>
        <p:blipFill rotWithShape="1">
          <a:blip r:embed="rId10"/>
          <a:srcRect l="9102" t="9268" r="23919" b="11342"/>
          <a:stretch/>
        </p:blipFill>
        <p:spPr>
          <a:xfrm>
            <a:off x="11435263" y="1291581"/>
            <a:ext cx="755959" cy="61476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29406</TotalTime>
  <Words>444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HButler</dc:creator>
  <cp:lastModifiedBy>Clara Rose</cp:lastModifiedBy>
  <cp:revision>44</cp:revision>
  <cp:lastPrinted>2024-12-05T10:19:06Z</cp:lastPrinted>
  <dcterms:created xsi:type="dcterms:W3CDTF">2015-12-16T08:56:21Z</dcterms:created>
  <dcterms:modified xsi:type="dcterms:W3CDTF">2025-12-11T09:21:01Z</dcterms:modified>
</cp:coreProperties>
</file>