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677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9" autoAdjust="0"/>
    <p:restoredTop sz="94704" autoAdjust="0"/>
  </p:normalViewPr>
  <p:slideViewPr>
    <p:cSldViewPr>
      <p:cViewPr>
        <p:scale>
          <a:sx n="71" d="100"/>
          <a:sy n="71" d="100"/>
        </p:scale>
        <p:origin x="1136" y="-52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58AA74-53E6-4172-9026-7DED8B0D1E32}"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0574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8AA74-53E6-4172-9026-7DED8B0D1E32}"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3942389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58AA74-53E6-4172-9026-7DED8B0D1E32}"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9007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58AA74-53E6-4172-9026-7DED8B0D1E32}"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167495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58AA74-53E6-4172-9026-7DED8B0D1E32}" type="datetimeFigureOut">
              <a:rPr lang="en-GB" smtClean="0"/>
              <a:t>03/12/2025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2056563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58AA74-53E6-4172-9026-7DED8B0D1E32}" type="datetimeFigureOut">
              <a:rPr lang="en-GB" smtClean="0"/>
              <a:t>03/12/2025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1138768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58AA74-53E6-4172-9026-7DED8B0D1E32}" type="datetimeFigureOut">
              <a:rPr lang="en-GB" smtClean="0"/>
              <a:t>03/12/2025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2005910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B958AA74-53E6-4172-9026-7DED8B0D1E32}" type="datetimeFigureOut">
              <a:rPr lang="en-GB" smtClean="0"/>
              <a:t>03/12/2025</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E764696-EAC1-4E3F-8AFA-A26641F86933}" type="slidenum">
              <a:rPr lang="en-GB" smtClean="0"/>
              <a:t>‹#›</a:t>
            </a:fld>
            <a:endParaRPr lang="en-GB"/>
          </a:p>
        </p:txBody>
      </p:sp>
    </p:spTree>
    <p:extLst>
      <p:ext uri="{BB962C8B-B14F-4D97-AF65-F5344CB8AC3E}">
        <p14:creationId xmlns:p14="http://schemas.microsoft.com/office/powerpoint/2010/main" val="1718353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958AA74-53E6-4172-9026-7DED8B0D1E32}"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4210695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8AA74-53E6-4172-9026-7DED8B0D1E32}"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972761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58AA74-53E6-4172-9026-7DED8B0D1E32}"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a:p>
        </p:txBody>
      </p:sp>
    </p:spTree>
    <p:extLst>
      <p:ext uri="{BB962C8B-B14F-4D97-AF65-F5344CB8AC3E}">
        <p14:creationId xmlns:p14="http://schemas.microsoft.com/office/powerpoint/2010/main" val="1842437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B958AA74-53E6-4172-9026-7DED8B0D1E32}" type="datetimeFigureOut">
              <a:rPr lang="en-GB" smtClean="0"/>
              <a:t>03/12/2025</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6E764696-EAC1-4E3F-8AFA-A26641F86933}"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2101641"/>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w2 Background Images – Browse 21,201 Stock Photos, Vectors, and Video |  Adobe Stock">
            <a:extLst>
              <a:ext uri="{FF2B5EF4-FFF2-40B4-BE49-F238E27FC236}">
                <a16:creationId xmlns:a16="http://schemas.microsoft.com/office/drawing/2014/main" id="{541DBDFF-2BE1-0835-EA68-50AFD447AD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978"/>
            <a:ext cx="9174291"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900113" y="2159844"/>
            <a:ext cx="4943397" cy="769441"/>
          </a:xfrm>
          <a:prstGeom prst="rect">
            <a:avLst/>
          </a:prstGeom>
          <a:noFill/>
        </p:spPr>
        <p:txBody>
          <a:bodyPr wrap="square" lIns="91440" tIns="45720" rIns="91440" bIns="45720">
            <a:spAutoFit/>
          </a:bodyPr>
          <a:lstStyle/>
          <a:p>
            <a:pPr algn="ctr"/>
            <a:r>
              <a:rPr lang="en-US" sz="4400" b="1" cap="none" spc="0" dirty="0">
                <a:ln w="17780" cmpd="sng">
                  <a:solidFill>
                    <a:schemeClr val="tx1"/>
                  </a:solidFill>
                  <a:prstDash val="solid"/>
                  <a:miter lim="800000"/>
                </a:ln>
                <a:solidFill>
                  <a:srgbClr val="FF0000"/>
                </a:solidFill>
                <a:effectLst>
                  <a:outerShdw blurRad="50800" algn="tl" rotWithShape="0">
                    <a:srgbClr val="000000"/>
                  </a:outerShdw>
                </a:effectLst>
                <a:latin typeface="Arial Black" panose="020B0A04020102020204" pitchFamily="34" charset="0"/>
              </a:rPr>
              <a:t>WORLD WAR II</a:t>
            </a:r>
          </a:p>
        </p:txBody>
      </p:sp>
      <p:sp>
        <p:nvSpPr>
          <p:cNvPr id="5" name="TextBox 4"/>
          <p:cNvSpPr txBox="1"/>
          <p:nvPr/>
        </p:nvSpPr>
        <p:spPr>
          <a:xfrm>
            <a:off x="105983" y="102404"/>
            <a:ext cx="1390303"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Maths</a:t>
            </a:r>
          </a:p>
          <a:p>
            <a:pPr algn="ctr"/>
            <a:r>
              <a:rPr lang="en-GB" sz="1000" dirty="0"/>
              <a:t>We will be looking at decimals, percentages and algebra before half term, as well as  perimeter, area, volume and ratio up to Easter. We will continue developing problem solving techniques throughout these topics.</a:t>
            </a:r>
          </a:p>
        </p:txBody>
      </p:sp>
      <p:sp>
        <p:nvSpPr>
          <p:cNvPr id="12" name="TextBox 11"/>
          <p:cNvSpPr txBox="1"/>
          <p:nvPr/>
        </p:nvSpPr>
        <p:spPr>
          <a:xfrm>
            <a:off x="7574564" y="5447053"/>
            <a:ext cx="1441579"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Literacy</a:t>
            </a:r>
          </a:p>
          <a:p>
            <a:pPr algn="ctr"/>
            <a:r>
              <a:rPr lang="en-GB" sz="1000" dirty="0"/>
              <a:t>We will be studying poetry before moving onto creating narratives with effective flashbacks. The children will write a recount of their visit Duxford.</a:t>
            </a:r>
          </a:p>
        </p:txBody>
      </p:sp>
      <p:sp>
        <p:nvSpPr>
          <p:cNvPr id="13" name="TextBox 12"/>
          <p:cNvSpPr txBox="1"/>
          <p:nvPr/>
        </p:nvSpPr>
        <p:spPr>
          <a:xfrm>
            <a:off x="2978725" y="105724"/>
            <a:ext cx="1233235" cy="178510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Science</a:t>
            </a:r>
          </a:p>
          <a:p>
            <a:pPr algn="ctr"/>
            <a:r>
              <a:rPr lang="en-GB" sz="1000" dirty="0"/>
              <a:t>Our Staying Alive work will focus on how the body works and how we can keep it healthy. We will also look at classification and how animals and plants are organised.</a:t>
            </a:r>
          </a:p>
        </p:txBody>
      </p:sp>
      <p:sp>
        <p:nvSpPr>
          <p:cNvPr id="16" name="TextBox 15"/>
          <p:cNvSpPr txBox="1"/>
          <p:nvPr/>
        </p:nvSpPr>
        <p:spPr>
          <a:xfrm>
            <a:off x="1656474" y="4505507"/>
            <a:ext cx="1348238"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Computing</a:t>
            </a:r>
          </a:p>
          <a:p>
            <a:pPr algn="ctr"/>
            <a:r>
              <a:rPr lang="en-GB" sz="1000" dirty="0"/>
              <a:t>Like Turing, we will study the world of codes and use ciphers to crack them! We will then link this to how we can keep ourselves safe in today’s world of computers. We will then look at different types of searches in order to become computational thinkers.</a:t>
            </a:r>
          </a:p>
        </p:txBody>
      </p:sp>
      <p:sp>
        <p:nvSpPr>
          <p:cNvPr id="18" name="TextBox 17"/>
          <p:cNvSpPr txBox="1"/>
          <p:nvPr/>
        </p:nvSpPr>
        <p:spPr>
          <a:xfrm>
            <a:off x="3104963" y="5402877"/>
            <a:ext cx="1297243"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History</a:t>
            </a:r>
          </a:p>
          <a:p>
            <a:pPr algn="ctr"/>
            <a:r>
              <a:rPr lang="en-GB" sz="1000" dirty="0"/>
              <a:t>Our topic will address questions surrounding WWII and consider the impact on local people and life as an evacuee.</a:t>
            </a:r>
          </a:p>
        </p:txBody>
      </p:sp>
      <p:sp>
        <p:nvSpPr>
          <p:cNvPr id="26" name="TextBox 25"/>
          <p:cNvSpPr txBox="1"/>
          <p:nvPr/>
        </p:nvSpPr>
        <p:spPr>
          <a:xfrm>
            <a:off x="1575517" y="105724"/>
            <a:ext cx="1268291"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Art</a:t>
            </a:r>
          </a:p>
          <a:p>
            <a:pPr algn="ctr"/>
            <a:r>
              <a:rPr lang="en-GB" sz="1000" dirty="0"/>
              <a:t>We will develop an understanding of photography in the context of World War 2. We will create a photo gallery showing the development of skills and considering shape and form.</a:t>
            </a:r>
          </a:p>
        </p:txBody>
      </p:sp>
      <p:sp>
        <p:nvSpPr>
          <p:cNvPr id="28" name="TextBox 27"/>
          <p:cNvSpPr txBox="1"/>
          <p:nvPr/>
        </p:nvSpPr>
        <p:spPr>
          <a:xfrm>
            <a:off x="7365718" y="87508"/>
            <a:ext cx="1650425"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RE</a:t>
            </a:r>
          </a:p>
          <a:p>
            <a:pPr algn="ctr"/>
            <a:r>
              <a:rPr lang="en-GB" sz="1000" dirty="0"/>
              <a:t>We have a busy term looking through the philosophy lens, answering the question, ‘</a:t>
            </a:r>
            <a:r>
              <a:rPr lang="en-GB" sz="1000" i="1" dirty="0"/>
              <a:t>What does it mean to be human?’</a:t>
            </a:r>
            <a:r>
              <a:rPr lang="en-GB" sz="1000" dirty="0"/>
              <a:t>. After half term, we will be looking through the theology lens and studying whether science and creation are conflicting or complementary ideas. </a:t>
            </a:r>
          </a:p>
        </p:txBody>
      </p:sp>
      <p:sp>
        <p:nvSpPr>
          <p:cNvPr id="30" name="TextBox 29"/>
          <p:cNvSpPr txBox="1"/>
          <p:nvPr/>
        </p:nvSpPr>
        <p:spPr>
          <a:xfrm>
            <a:off x="6077691" y="87508"/>
            <a:ext cx="1158096" cy="11695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PE</a:t>
            </a:r>
          </a:p>
          <a:p>
            <a:pPr algn="ctr"/>
            <a:r>
              <a:rPr lang="en-GB" sz="1000" dirty="0"/>
              <a:t>In PE we will be creating a personal fitness regime and improving our tennis skills.</a:t>
            </a:r>
          </a:p>
        </p:txBody>
      </p:sp>
      <p:sp>
        <p:nvSpPr>
          <p:cNvPr id="31" name="TextBox 30"/>
          <p:cNvSpPr txBox="1"/>
          <p:nvPr/>
        </p:nvSpPr>
        <p:spPr>
          <a:xfrm>
            <a:off x="5892064" y="5406024"/>
            <a:ext cx="1595462"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PSHE</a:t>
            </a:r>
          </a:p>
          <a:p>
            <a:pPr algn="ctr"/>
            <a:r>
              <a:rPr lang="en-GB" sz="1000" dirty="0"/>
              <a:t>Our themes will be Dreams and Goals: learning to persevere and be the best that we can be and Healthy Me: developing an understanding of healthy living.</a:t>
            </a:r>
          </a:p>
        </p:txBody>
      </p:sp>
      <p:sp>
        <p:nvSpPr>
          <p:cNvPr id="32" name="TextBox 31"/>
          <p:cNvSpPr txBox="1"/>
          <p:nvPr/>
        </p:nvSpPr>
        <p:spPr>
          <a:xfrm>
            <a:off x="4382782" y="105724"/>
            <a:ext cx="1430418" cy="11695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Music</a:t>
            </a:r>
          </a:p>
          <a:p>
            <a:pPr algn="ctr"/>
            <a:r>
              <a:rPr lang="en-GB" sz="1000" dirty="0"/>
              <a:t>We will start to identify jazz and blues music. We will compose and perform music and compare the different features of music. </a:t>
            </a:r>
          </a:p>
        </p:txBody>
      </p:sp>
      <p:sp>
        <p:nvSpPr>
          <p:cNvPr id="2" name="AutoShape 2" descr="Image result for the piano anima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TextBox 24"/>
          <p:cNvSpPr txBox="1"/>
          <p:nvPr/>
        </p:nvSpPr>
        <p:spPr>
          <a:xfrm>
            <a:off x="126392" y="4479547"/>
            <a:ext cx="1484830"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FF0000"/>
                </a:solidFill>
              </a:rPr>
              <a:t>Geography</a:t>
            </a:r>
          </a:p>
          <a:p>
            <a:pPr algn="ctr"/>
            <a:r>
              <a:rPr lang="en-GB" sz="1000" dirty="0"/>
              <a:t>We will be identifying the extent of the countries involved in WW2. We will consider the effect of the war on supply and demand and the need for rationing as well as identifying which places within the UK were most at risk. We will also be looking at where energy comes from. </a:t>
            </a:r>
          </a:p>
        </p:txBody>
      </p:sp>
      <p:sp>
        <p:nvSpPr>
          <p:cNvPr id="29" name="TextBox 28"/>
          <p:cNvSpPr txBox="1"/>
          <p:nvPr/>
        </p:nvSpPr>
        <p:spPr>
          <a:xfrm>
            <a:off x="4472312" y="4927616"/>
            <a:ext cx="1322982" cy="178510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b="1" u="sng" dirty="0">
                <a:solidFill>
                  <a:srgbClr val="00B0F0"/>
                </a:solidFill>
              </a:rPr>
              <a:t>French</a:t>
            </a:r>
          </a:p>
          <a:p>
            <a:pPr algn="ctr"/>
            <a:r>
              <a:rPr lang="en-GB" sz="1000" dirty="0"/>
              <a:t>We will be developing our conversational skills on the topic of ‘Where I live’. This will include using vocabulary to describe different buildings and rooms as well as adjectives and prepositions.  </a:t>
            </a:r>
          </a:p>
        </p:txBody>
      </p:sp>
      <p:sp>
        <p:nvSpPr>
          <p:cNvPr id="9" name="Rectangle 8"/>
          <p:cNvSpPr/>
          <p:nvPr/>
        </p:nvSpPr>
        <p:spPr>
          <a:xfrm>
            <a:off x="1420295" y="2829488"/>
            <a:ext cx="6104034" cy="1200329"/>
          </a:xfrm>
          <a:prstGeom prst="rect">
            <a:avLst/>
          </a:prstGeom>
          <a:noFill/>
        </p:spPr>
        <p:txBody>
          <a:bodyPr wrap="square" lIns="91440" tIns="45720" rIns="91440" bIns="45720">
            <a:spAutoFit/>
          </a:bodyPr>
          <a:lstStyle/>
          <a:p>
            <a:pPr algn="ctr"/>
            <a:r>
              <a:rPr lang="en-US" sz="3600" b="1" cap="none" spc="0" dirty="0">
                <a:ln w="15875">
                  <a:solidFill>
                    <a:schemeClr val="dk1"/>
                  </a:solidFill>
                </a:ln>
                <a:solidFill>
                  <a:srgbClr val="00B0F0"/>
                </a:solidFill>
                <a:effectLst>
                  <a:outerShdw blurRad="38100" dir="2700000" algn="tl" rotWithShape="0">
                    <a:schemeClr val="dk1">
                      <a:alpha val="40000"/>
                    </a:schemeClr>
                  </a:outerShdw>
                </a:effectLst>
              </a:rPr>
              <a:t>Badger and Pine Marten Class</a:t>
            </a:r>
          </a:p>
          <a:p>
            <a:pPr algn="ctr"/>
            <a:r>
              <a:rPr lang="en-US" sz="3600" b="1" cap="none" spc="0" dirty="0">
                <a:ln w="15875">
                  <a:solidFill>
                    <a:schemeClr val="dk1"/>
                  </a:solidFill>
                </a:ln>
                <a:solidFill>
                  <a:srgbClr val="00B0F0"/>
                </a:solidFill>
                <a:effectLst>
                  <a:outerShdw blurRad="38100" dir="2700000" algn="tl" rotWithShape="0">
                    <a:schemeClr val="dk1">
                      <a:alpha val="40000"/>
                    </a:schemeClr>
                  </a:outerShdw>
                </a:effectLst>
              </a:rPr>
              <a:t> SPRING 2026</a:t>
            </a:r>
          </a:p>
        </p:txBody>
      </p:sp>
    </p:spTree>
    <p:extLst>
      <p:ext uri="{BB962C8B-B14F-4D97-AF65-F5344CB8AC3E}">
        <p14:creationId xmlns:p14="http://schemas.microsoft.com/office/powerpoint/2010/main" val="366425652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608</TotalTime>
  <Words>430</Words>
  <Application>Microsoft Office PowerPoint</Application>
  <PresentationFormat>On-screen Show (4:3)</PresentationFormat>
  <Paragraphs>27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 Black</vt:lpstr>
      <vt:lpstr>Calibri</vt:lpstr>
      <vt:lpstr>Calibri Light</vt:lpstr>
      <vt:lpstr>Retrospect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Duncan McAdams</dc:creator>
  <cp:lastModifiedBy>Claire Jessop</cp:lastModifiedBy>
  <cp:revision>40</cp:revision>
  <cp:lastPrinted>2015-01-16T16:08:23Z</cp:lastPrinted>
  <dcterms:created xsi:type="dcterms:W3CDTF">2015-01-16T15:01:47Z</dcterms:created>
  <dcterms:modified xsi:type="dcterms:W3CDTF">2025-12-03T16:21:16Z</dcterms:modified>
</cp:coreProperties>
</file>