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5"/>
  </p:notesMasterIdLst>
  <p:sldIdLst>
    <p:sldId id="256" r:id="rId2"/>
    <p:sldId id="257" r:id="rId3"/>
    <p:sldId id="261" r:id="rId4"/>
    <p:sldId id="27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837"/>
    <p:restoredTop sz="94649"/>
  </p:normalViewPr>
  <p:slideViewPr>
    <p:cSldViewPr snapToGrid="0" snapToObjects="1">
      <p:cViewPr>
        <p:scale>
          <a:sx n="50" d="100"/>
          <a:sy n="50" d="100"/>
        </p:scale>
        <p:origin x="1692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212A3D-9207-9447-8CD4-5BB05F417049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49F86A-7B71-2B40-9FF2-CACC318641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1187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3978-0E96-AD4C-B8F8-7A7C46684866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F61C5-AFF0-3043-8C6B-1309DD76F0D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3978-0E96-AD4C-B8F8-7A7C46684866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F61C5-AFF0-3043-8C6B-1309DD76F0D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3978-0E96-AD4C-B8F8-7A7C46684866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F61C5-AFF0-3043-8C6B-1309DD76F0D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3978-0E96-AD4C-B8F8-7A7C46684866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F61C5-AFF0-3043-8C6B-1309DD76F0D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3978-0E96-AD4C-B8F8-7A7C46684866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F61C5-AFF0-3043-8C6B-1309DD76F0D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3978-0E96-AD4C-B8F8-7A7C46684866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F61C5-AFF0-3043-8C6B-1309DD76F0D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3978-0E96-AD4C-B8F8-7A7C46684866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F61C5-AFF0-3043-8C6B-1309DD76F0D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3978-0E96-AD4C-B8F8-7A7C46684866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F61C5-AFF0-3043-8C6B-1309DD76F0D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3978-0E96-AD4C-B8F8-7A7C46684866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F61C5-AFF0-3043-8C6B-1309DD76F0D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3978-0E96-AD4C-B8F8-7A7C46684866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F61C5-AFF0-3043-8C6B-1309DD76F0D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3978-0E96-AD4C-B8F8-7A7C46684866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F61C5-AFF0-3043-8C6B-1309DD76F0D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FC3978-0E96-AD4C-B8F8-7A7C46684866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1F61C5-AFF0-3043-8C6B-1309DD76F0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7117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Action Button: Forward or Next 6">
            <a:hlinkClick r:id="" action="ppaction://hlinkshowjump?jump=nextslide" highlightClick="1"/>
          </p:cNvPr>
          <p:cNvSpPr/>
          <p:nvPr/>
        </p:nvSpPr>
        <p:spPr>
          <a:xfrm>
            <a:off x="8586788" y="6338888"/>
            <a:ext cx="557212" cy="519112"/>
          </a:xfrm>
          <a:prstGeom prst="actionButtonForwardNext">
            <a:avLst/>
          </a:prstGeom>
          <a:solidFill>
            <a:schemeClr val="accent4">
              <a:alpha val="78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9" name="Group 8"/>
          <p:cNvGrpSpPr/>
          <p:nvPr/>
        </p:nvGrpSpPr>
        <p:grpSpPr>
          <a:xfrm>
            <a:off x="0" y="17776"/>
            <a:ext cx="9144000" cy="6840224"/>
            <a:chOff x="1" y="8888"/>
            <a:chExt cx="9144000" cy="6840224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" y="8888"/>
              <a:ext cx="9144000" cy="6840224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3"/>
            <a:srcRect t="8690"/>
            <a:stretch/>
          </p:blipFill>
          <p:spPr>
            <a:xfrm>
              <a:off x="5070959" y="641105"/>
              <a:ext cx="1779292" cy="83853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</p:pic>
      </p:grpSp>
      <p:sp>
        <p:nvSpPr>
          <p:cNvPr id="4" name="TextBox 3"/>
          <p:cNvSpPr txBox="1"/>
          <p:nvPr/>
        </p:nvSpPr>
        <p:spPr>
          <a:xfrm>
            <a:off x="1983783" y="573437"/>
            <a:ext cx="5005952" cy="923330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chemeClr val="bg2"/>
                </a:solidFill>
                <a:latin typeface="Chelsea Market" charset="0"/>
                <a:ea typeface="Chelsea Market" charset="0"/>
                <a:cs typeface="Chelsea Market" charset="0"/>
              </a:rPr>
              <a:t>Y6 SATS 2026</a:t>
            </a:r>
          </a:p>
        </p:txBody>
      </p:sp>
    </p:spTree>
    <p:extLst>
      <p:ext uri="{BB962C8B-B14F-4D97-AF65-F5344CB8AC3E}">
        <p14:creationId xmlns:p14="http://schemas.microsoft.com/office/powerpoint/2010/main" val="9631741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990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47715" y="752883"/>
            <a:ext cx="756638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What are the SATS tests?</a:t>
            </a:r>
            <a:br>
              <a:rPr lang="en-GB" sz="4000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</a:br>
            <a:endParaRPr lang="en-GB" sz="2000" b="1" dirty="0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sz="2000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The end of KS2 assessments are sometimes informally referred to as ‘SATS’.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000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SATS week across the country begins on </a:t>
            </a:r>
            <a:r>
              <a:rPr lang="en-GB" sz="20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11</a:t>
            </a:r>
            <a:r>
              <a:rPr lang="en-GB" sz="2000" b="1" baseline="30000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th</a:t>
            </a:r>
            <a:r>
              <a:rPr lang="en-GB" sz="20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 May 2026.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000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Pupils will complete test papers in some of the areas that have to be assessed. Other areas, like writing, are assessed using evidence collected by the teacher over a longer period of time.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000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Pupils will complete SATS test papers in:</a:t>
            </a:r>
            <a:br>
              <a:rPr lang="en-GB" sz="2000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GB" sz="16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Reading</a:t>
            </a:r>
            <a:br>
              <a:rPr lang="en-GB" sz="16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GB" sz="16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Grammar, Punctuation &amp; Vocabulary</a:t>
            </a:r>
            <a:br>
              <a:rPr lang="en-GB" sz="16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GB" sz="16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Spelling</a:t>
            </a:r>
            <a:br>
              <a:rPr lang="en-GB" sz="16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GB" sz="16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Arithmetic</a:t>
            </a:r>
            <a:br>
              <a:rPr lang="en-GB" sz="16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GB" sz="16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Mathematical Reasoning </a:t>
            </a:r>
            <a:r>
              <a:rPr lang="mr-IN" sz="16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–</a:t>
            </a:r>
            <a:r>
              <a:rPr lang="en-GB" sz="16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 2 papers</a:t>
            </a:r>
            <a:br>
              <a:rPr lang="en-GB" sz="16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br>
              <a:rPr lang="en-GB" sz="16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endParaRPr lang="en-GB" sz="4400" b="1" dirty="0">
              <a:solidFill>
                <a:schemeClr val="accent1">
                  <a:lumMod val="50000"/>
                </a:schemeClr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7" name="Action Button: Forward or Next 6">
            <a:hlinkClick r:id="" action="ppaction://hlinkshowjump?jump=nextslide" highlightClick="1"/>
          </p:cNvPr>
          <p:cNvSpPr/>
          <p:nvPr/>
        </p:nvSpPr>
        <p:spPr>
          <a:xfrm>
            <a:off x="8586788" y="6338888"/>
            <a:ext cx="557212" cy="519112"/>
          </a:xfrm>
          <a:prstGeom prst="actionButtonForwardNext">
            <a:avLst/>
          </a:prstGeom>
          <a:solidFill>
            <a:schemeClr val="accent4">
              <a:alpha val="78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9566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990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34291" y="380708"/>
            <a:ext cx="7883237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GB" sz="3200" b="1" dirty="0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  <a:p>
            <a:pPr algn="ctr"/>
            <a:r>
              <a:rPr lang="en-GB" sz="3200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How do the tests take place?</a:t>
            </a:r>
            <a:br>
              <a:rPr lang="en-GB" sz="4000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</a:br>
            <a:endParaRPr lang="en-GB" sz="2400" b="1" dirty="0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sz="2000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The tests all take place in normal school time, under test conditions.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000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Pupils will not be allowed to talk to each other during the tests.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000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The completed papers are sent away to be marked externally. 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000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Results are returned to school in July.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000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The tests vary in length but last no longer than 60 minutes:</a:t>
            </a:r>
            <a:br>
              <a:rPr lang="en-GB" sz="2000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GB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Reading: </a:t>
            </a:r>
            <a:r>
              <a:rPr lang="en-GB" b="1" dirty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rPr>
              <a:t>60 minutes</a:t>
            </a:r>
            <a:br>
              <a:rPr lang="en-GB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GB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Grammar, Punctuation &amp; Vocabulary</a:t>
            </a:r>
            <a:r>
              <a:rPr lang="en-US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: </a:t>
            </a:r>
            <a:r>
              <a:rPr lang="en-GB" b="1" dirty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rPr>
              <a:t>45 minutes</a:t>
            </a:r>
            <a:br>
              <a:rPr lang="en-GB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GB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Spelling</a:t>
            </a:r>
            <a:r>
              <a:rPr lang="en-US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: </a:t>
            </a:r>
            <a:r>
              <a:rPr lang="en-GB" b="1" dirty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rPr>
              <a:t>15 minutes</a:t>
            </a:r>
            <a:br>
              <a:rPr lang="en-GB" b="1" dirty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GB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Arithmetic</a:t>
            </a:r>
            <a:r>
              <a:rPr lang="en-US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: </a:t>
            </a:r>
            <a:r>
              <a:rPr lang="en-GB" b="1" dirty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rPr>
              <a:t>30 minutes</a:t>
            </a:r>
            <a:br>
              <a:rPr lang="en-GB" b="1" dirty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GB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Mathematical Reasoning</a:t>
            </a:r>
            <a:r>
              <a:rPr lang="en-US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: </a:t>
            </a:r>
            <a:r>
              <a:rPr lang="en-GB" b="1" dirty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rPr>
              <a:t>2 papers of 40 minutes each</a:t>
            </a:r>
            <a:r>
              <a:rPr lang="en-GB" sz="20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.</a:t>
            </a:r>
            <a:endParaRPr lang="en-GB" sz="2000" b="1" dirty="0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  <a:p>
            <a:pPr algn="ctr"/>
            <a:endParaRPr lang="en-GB" sz="4000" b="1" dirty="0">
              <a:solidFill>
                <a:schemeClr val="accent1">
                  <a:lumMod val="50000"/>
                </a:schemeClr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" name="Action Button: Forward or Next 3">
            <a:hlinkClick r:id="" action="ppaction://hlinkshowjump?jump=nextslide" highlightClick="1"/>
          </p:cNvPr>
          <p:cNvSpPr/>
          <p:nvPr/>
        </p:nvSpPr>
        <p:spPr>
          <a:xfrm>
            <a:off x="8586788" y="6338888"/>
            <a:ext cx="557212" cy="519112"/>
          </a:xfrm>
          <a:prstGeom prst="actionButtonForwardNext">
            <a:avLst/>
          </a:prstGeom>
          <a:solidFill>
            <a:schemeClr val="accent4">
              <a:alpha val="78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71472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990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34291" y="380708"/>
            <a:ext cx="788323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GB" sz="3200" b="1" dirty="0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  <a:p>
            <a:pPr algn="ctr"/>
            <a:r>
              <a:rPr lang="en-GB" sz="4000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SATS Timetable</a:t>
            </a:r>
          </a:p>
          <a:p>
            <a:pPr algn="ctr"/>
            <a:endParaRPr lang="en-GB" sz="4000" b="1" dirty="0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  <a:p>
            <a:pPr algn="ctr"/>
            <a:br>
              <a:rPr lang="en-GB" sz="4000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</a:br>
            <a:endParaRPr lang="en-GB" sz="2400" b="1" dirty="0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  <a:p>
            <a:pPr algn="ctr"/>
            <a:endParaRPr lang="en-GB" sz="4000" b="1" dirty="0">
              <a:solidFill>
                <a:schemeClr val="accent1">
                  <a:lumMod val="50000"/>
                </a:schemeClr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" name="Action Button: Forward or Next 3">
            <a:hlinkClick r:id="" action="ppaction://hlinkshowjump?jump=nextslide" highlightClick="1"/>
          </p:cNvPr>
          <p:cNvSpPr/>
          <p:nvPr/>
        </p:nvSpPr>
        <p:spPr>
          <a:xfrm>
            <a:off x="8586788" y="6338888"/>
            <a:ext cx="557212" cy="519112"/>
          </a:xfrm>
          <a:prstGeom prst="actionButtonForwardNext">
            <a:avLst/>
          </a:prstGeom>
          <a:solidFill>
            <a:schemeClr val="accent4">
              <a:alpha val="78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1168034"/>
              </p:ext>
            </p:extLst>
          </p:nvPr>
        </p:nvGraphicFramePr>
        <p:xfrm>
          <a:off x="1204546" y="1855177"/>
          <a:ext cx="6664568" cy="3624397"/>
        </p:xfrm>
        <a:graphic>
          <a:graphicData uri="http://schemas.openxmlformats.org/drawingml/2006/table">
            <a:tbl>
              <a:tblPr/>
              <a:tblGrid>
                <a:gridCol w="3332284">
                  <a:extLst>
                    <a:ext uri="{9D8B030D-6E8A-4147-A177-3AD203B41FA5}">
                      <a16:colId xmlns:a16="http://schemas.microsoft.com/office/drawing/2014/main" val="2313516370"/>
                    </a:ext>
                  </a:extLst>
                </a:gridCol>
                <a:gridCol w="3332284">
                  <a:extLst>
                    <a:ext uri="{9D8B030D-6E8A-4147-A177-3AD203B41FA5}">
                      <a16:colId xmlns:a16="http://schemas.microsoft.com/office/drawing/2014/main" val="1170356557"/>
                    </a:ext>
                  </a:extLst>
                </a:gridCol>
              </a:tblGrid>
              <a:tr h="523109">
                <a:tc>
                  <a:txBody>
                    <a:bodyPr/>
                    <a:lstStyle/>
                    <a:p>
                      <a:pPr algn="l" fontAlgn="t"/>
                      <a:r>
                        <a:rPr lang="en-GB" b="1">
                          <a:solidFill>
                            <a:srgbClr val="0B0C0C"/>
                          </a:solidFill>
                          <a:effectLst/>
                          <a:latin typeface="GDS Transport"/>
                        </a:rPr>
                        <a:t>Date</a:t>
                      </a:r>
                    </a:p>
                  </a:txBody>
                  <a:tcPr marR="152400" marT="76200" marB="762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" cap="flat" cmpd="sng" algn="ctr">
                      <a:solidFill>
                        <a:srgbClr val="B1B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b="1">
                          <a:solidFill>
                            <a:srgbClr val="0B0C0C"/>
                          </a:solidFill>
                          <a:effectLst/>
                          <a:latin typeface="GDS Transport"/>
                        </a:rPr>
                        <a:t>Activity</a:t>
                      </a:r>
                    </a:p>
                  </a:txBody>
                  <a:tcPr marT="76200" marB="762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" cap="flat" cmpd="sng" algn="ctr">
                      <a:solidFill>
                        <a:srgbClr val="B1B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151789"/>
                  </a:ext>
                </a:extLst>
              </a:tr>
              <a:tr h="1195677">
                <a:tc>
                  <a:txBody>
                    <a:bodyPr/>
                    <a:lstStyle/>
                    <a:p>
                      <a:pPr fontAlgn="t"/>
                      <a:r>
                        <a:rPr lang="en-GB" dirty="0">
                          <a:effectLst/>
                        </a:rPr>
                        <a:t>Monday 11th May 2026</a:t>
                      </a:r>
                    </a:p>
                  </a:txBody>
                  <a:tcPr marR="152400" marT="76200" marB="76200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B1B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B1B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GB" dirty="0">
                          <a:effectLst/>
                        </a:rPr>
                        <a:t>English grammar, punctuation and spelling papers 1 and 2</a:t>
                      </a:r>
                    </a:p>
                  </a:txBody>
                  <a:tcPr marT="76200" marB="76200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B1B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B1B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5827921"/>
                  </a:ext>
                </a:extLst>
              </a:tr>
              <a:tr h="523109">
                <a:tc>
                  <a:txBody>
                    <a:bodyPr/>
                    <a:lstStyle/>
                    <a:p>
                      <a:pPr fontAlgn="t"/>
                      <a:r>
                        <a:rPr lang="en-GB" dirty="0">
                          <a:effectLst/>
                        </a:rPr>
                        <a:t>Tuesday 12th May 2026</a:t>
                      </a:r>
                    </a:p>
                  </a:txBody>
                  <a:tcPr marR="152400" marT="76200" marB="76200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B1B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B1B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GB">
                          <a:effectLst/>
                        </a:rPr>
                        <a:t>English reading</a:t>
                      </a:r>
                    </a:p>
                  </a:txBody>
                  <a:tcPr marT="76200" marB="76200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B1B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B1B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7994771"/>
                  </a:ext>
                </a:extLst>
              </a:tr>
              <a:tr h="859393">
                <a:tc>
                  <a:txBody>
                    <a:bodyPr/>
                    <a:lstStyle/>
                    <a:p>
                      <a:pPr fontAlgn="t"/>
                      <a:r>
                        <a:rPr lang="en-GB" dirty="0">
                          <a:effectLst/>
                        </a:rPr>
                        <a:t>Wednesday 13th May 2026</a:t>
                      </a:r>
                    </a:p>
                  </a:txBody>
                  <a:tcPr marR="152400" marT="76200" marB="76200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B1B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B1B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GB">
                          <a:effectLst/>
                        </a:rPr>
                        <a:t>Mathematics papers 1 and 2</a:t>
                      </a:r>
                    </a:p>
                  </a:txBody>
                  <a:tcPr marT="76200" marB="76200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B1B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B1B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6705862"/>
                  </a:ext>
                </a:extLst>
              </a:tr>
              <a:tr h="523109">
                <a:tc>
                  <a:txBody>
                    <a:bodyPr/>
                    <a:lstStyle/>
                    <a:p>
                      <a:pPr fontAlgn="t"/>
                      <a:r>
                        <a:rPr lang="en-GB" dirty="0">
                          <a:effectLst/>
                        </a:rPr>
                        <a:t>Thursday 14th May 2026</a:t>
                      </a:r>
                    </a:p>
                  </a:txBody>
                  <a:tcPr marR="152400" marT="76200" marB="76200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B1B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B1B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GB" dirty="0">
                          <a:effectLst/>
                        </a:rPr>
                        <a:t>Mathematics paper 3</a:t>
                      </a:r>
                    </a:p>
                  </a:txBody>
                  <a:tcPr marT="76200" marB="76200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B1B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B1B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73845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61215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990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71956" y="905237"/>
            <a:ext cx="7571500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How are the tests graded?</a:t>
            </a:r>
            <a:br>
              <a:rPr lang="en-GB" sz="2800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</a:br>
            <a:endParaRPr lang="en-GB" b="1" dirty="0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The marked tests will provide the following information:</a:t>
            </a:r>
            <a:b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GB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A raw score (i.e. number of marks)</a:t>
            </a:r>
            <a:br>
              <a:rPr lang="en-GB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GB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A scaled score (see below)</a:t>
            </a:r>
            <a:br>
              <a:rPr lang="en-GB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GB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An indication of whether the national standard has been met.</a:t>
            </a:r>
            <a:endParaRPr lang="en-GB" sz="1400" b="1" dirty="0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In scaled scores, a score of 100 represents the national standard. The lowest is 80 and the highest is 120.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After each test is marked, it will be converted into a scaled score and that will show whether a pupil is working at the national standard, or above or below it.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A pupil will need to achieve a scaled score of 100 to show that they have met the national standard on the test.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A scaled score of 110 or more would normally indicate that the pupil is working above the expected standard.</a:t>
            </a:r>
          </a:p>
          <a:p>
            <a:pPr marL="342900" indent="-342900">
              <a:buFont typeface="Arial" charset="0"/>
              <a:buChar char="•"/>
            </a:pPr>
            <a:endParaRPr lang="en-GB" b="1" dirty="0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" name="Action Button: Forward or Next 3">
            <a:hlinkClick r:id="" action="ppaction://hlinkshowjump?jump=nextslide" highlightClick="1"/>
          </p:cNvPr>
          <p:cNvSpPr/>
          <p:nvPr/>
        </p:nvSpPr>
        <p:spPr>
          <a:xfrm>
            <a:off x="8586788" y="6338888"/>
            <a:ext cx="557212" cy="519112"/>
          </a:xfrm>
          <a:prstGeom prst="actionButtonForwardNext">
            <a:avLst/>
          </a:prstGeom>
          <a:solidFill>
            <a:schemeClr val="accent4">
              <a:alpha val="78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7855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990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47264" y="643627"/>
            <a:ext cx="8049491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The Reading Test</a:t>
            </a:r>
            <a:endParaRPr lang="en-GB" b="1" dirty="0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The test assesses whether pupils’ comprehension of age-appropriate texts meets the national standard. There will be numerous questions on inference, vocabulary and authorial choice.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Pupils will have 60 minutes to complete the test, including reading the texts and writing the answers.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The test will have three different texts to read, drawing on fiction, non-fiction or poetry.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Questions are focused around the following areas (called ‘content domains’): </a:t>
            </a:r>
            <a:b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1100" b="1" dirty="0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  <a:t>- </a:t>
            </a:r>
            <a:r>
              <a:rPr lang="en-US" sz="1200" b="1" dirty="0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  <a:t>give/explain the meaning of words in context </a:t>
            </a:r>
            <a:br>
              <a:rPr lang="en-US" sz="1200" b="1" dirty="0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</a:br>
            <a:r>
              <a:rPr lang="en-US" sz="1200" b="1" dirty="0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  <a:t>- retrieve and record information/identify key details from fiction and non-fiction </a:t>
            </a:r>
            <a:br>
              <a:rPr lang="en-US" sz="1200" b="1" dirty="0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</a:br>
            <a:r>
              <a:rPr lang="en-US" sz="1200" b="1" dirty="0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  <a:t>- </a:t>
            </a:r>
            <a:r>
              <a:rPr lang="en-US" sz="1200" b="1" dirty="0" err="1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  <a:t>summarise</a:t>
            </a:r>
            <a:r>
              <a:rPr lang="en-US" sz="1200" b="1" dirty="0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  <a:t> main ideas from more than one paragraph </a:t>
            </a:r>
            <a:br>
              <a:rPr lang="en-US" sz="1200" b="1" dirty="0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</a:br>
            <a:r>
              <a:rPr lang="en-US" sz="1200" b="1" dirty="0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  <a:t>- make inferences from the text/explain and justify inferences with evidence from the text </a:t>
            </a:r>
            <a:br>
              <a:rPr lang="en-US" sz="1200" b="1" dirty="0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</a:br>
            <a:r>
              <a:rPr lang="en-US" sz="1200" b="1" dirty="0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  <a:t>- predict what might happen from details stated and implied </a:t>
            </a:r>
            <a:br>
              <a:rPr lang="en-US" sz="1200" b="1" dirty="0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</a:br>
            <a:r>
              <a:rPr lang="en-US" sz="1200" b="1" dirty="0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  <a:t>- identify/explain how information/narrative content is related and contributes to </a:t>
            </a:r>
            <a:br>
              <a:rPr lang="en-US" sz="1200" b="1" dirty="0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</a:br>
            <a:r>
              <a:rPr lang="en-US" sz="1200" b="1" dirty="0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  <a:t>   meaning as a whole </a:t>
            </a:r>
            <a:br>
              <a:rPr lang="en-US" sz="1200" b="1" dirty="0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</a:br>
            <a:r>
              <a:rPr lang="en-US" sz="1200" b="1" dirty="0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  <a:t>- identify/explain how meaning is enhanced through choice of words and phrases </a:t>
            </a:r>
            <a:br>
              <a:rPr lang="en-US" sz="1200" b="1" dirty="0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</a:br>
            <a:r>
              <a:rPr lang="en-US" sz="1200" b="1" dirty="0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  <a:t>- make comparisons within the text 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There are a range of answer types, including multiple choice, short one-word answers and longer answers that require a written paragraph.</a:t>
            </a:r>
            <a:endParaRPr lang="en-GB" sz="2000" b="1" dirty="0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" name="Action Button: Forward or Next 3">
            <a:hlinkClick r:id="" action="ppaction://hlinkshowjump?jump=nextslide" highlightClick="1"/>
          </p:cNvPr>
          <p:cNvSpPr/>
          <p:nvPr/>
        </p:nvSpPr>
        <p:spPr>
          <a:xfrm>
            <a:off x="8586788" y="6338888"/>
            <a:ext cx="557212" cy="519112"/>
          </a:xfrm>
          <a:prstGeom prst="actionButtonForwardNext">
            <a:avLst/>
          </a:prstGeom>
          <a:solidFill>
            <a:schemeClr val="accent4">
              <a:alpha val="78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9802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990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" y="10713"/>
            <a:ext cx="9143980" cy="6847287"/>
          </a:xfrm>
          <a:prstGeom prst="rect">
            <a:avLst/>
          </a:prstGeom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-95250" y="6692900"/>
            <a:ext cx="927100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x-none" sz="700" dirty="0">
                <a:solidFill>
                  <a:srgbClr val="FFFF00"/>
                </a:solidFill>
                <a:latin typeface="Chelsea Market" charset="0"/>
                <a:ea typeface="Chelsea Market" charset="0"/>
                <a:cs typeface="Chelsea Market" charset="0"/>
              </a:rPr>
              <a:t> ©</a:t>
            </a:r>
            <a:r>
              <a:rPr lang="en-GB" altLang="x-none" sz="700" dirty="0">
                <a:solidFill>
                  <a:srgbClr val="FFFF00"/>
                </a:solidFill>
                <a:latin typeface="Chelsea Market" charset="0"/>
                <a:ea typeface="Chelsea Market" charset="0"/>
                <a:cs typeface="Chelsea Market" charset="0"/>
              </a:rPr>
              <a:t>Ks2history 2018</a:t>
            </a:r>
          </a:p>
        </p:txBody>
      </p:sp>
      <p:sp>
        <p:nvSpPr>
          <p:cNvPr id="6" name="Action Button: Forward or Next 5">
            <a:hlinkClick r:id="" action="ppaction://hlinkshowjump?jump=nextslide" highlightClick="1"/>
          </p:cNvPr>
          <p:cNvSpPr/>
          <p:nvPr/>
        </p:nvSpPr>
        <p:spPr>
          <a:xfrm>
            <a:off x="8586788" y="6338888"/>
            <a:ext cx="557212" cy="519112"/>
          </a:xfrm>
          <a:prstGeom prst="actionButtonForwardNext">
            <a:avLst/>
          </a:prstGeom>
          <a:solidFill>
            <a:schemeClr val="accent4">
              <a:alpha val="78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69750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990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09610" y="585186"/>
            <a:ext cx="79248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The GPS/SPAG Test</a:t>
            </a:r>
          </a:p>
          <a:p>
            <a:pPr algn="ctr"/>
            <a:endParaRPr lang="en-GB" b="1" dirty="0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There are two tests: a short spelling test and a longer paper testing grammar, punctuation and vocabulary. 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The spelling test lasts approximately 15 minutes and pupils will need to spell words in context by filling in the gaps in sentences.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The grammar, punctuation and vocabulary test lasts for 45 minutes.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Pupils need a good working knowledge of technical vocabulary used to describe grammatical terms and punctuation marks.</a:t>
            </a:r>
          </a:p>
          <a:p>
            <a:pPr marL="285750" indent="-28575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Questions in the grammar test are focused around the following areas (called ‘content domains’): </a:t>
            </a:r>
            <a:b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Grammatical terms/word classes </a:t>
            </a:r>
            <a:b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Functions of sentences </a:t>
            </a:r>
            <a:b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Combining words, phrases and clauses </a:t>
            </a:r>
            <a:b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Verb forms, tenses and consistency </a:t>
            </a:r>
            <a:b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Punctuation </a:t>
            </a:r>
            <a:b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Vocabulary </a:t>
            </a:r>
            <a:b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Standard English and formality 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There are a range of answer types in the grammar test, including multiple choice and short one-word answers, but there will not be any long written answers required.</a:t>
            </a:r>
            <a:endParaRPr lang="en-GB" dirty="0"/>
          </a:p>
        </p:txBody>
      </p:sp>
      <p:sp>
        <p:nvSpPr>
          <p:cNvPr id="4" name="Action Button: Forward or Next 3">
            <a:hlinkClick r:id="" action="ppaction://hlinkshowjump?jump=nextslide" highlightClick="1"/>
          </p:cNvPr>
          <p:cNvSpPr/>
          <p:nvPr/>
        </p:nvSpPr>
        <p:spPr>
          <a:xfrm>
            <a:off x="8586788" y="6338888"/>
            <a:ext cx="557212" cy="519112"/>
          </a:xfrm>
          <a:prstGeom prst="actionButtonForwardNext">
            <a:avLst/>
          </a:prstGeom>
          <a:solidFill>
            <a:schemeClr val="accent4">
              <a:alpha val="78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3628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990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" y="12497"/>
            <a:ext cx="9160684" cy="6845503"/>
          </a:xfrm>
          <a:prstGeom prst="rect">
            <a:avLst/>
          </a:prstGeom>
        </p:spPr>
      </p:pic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-95250" y="6692900"/>
            <a:ext cx="927100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x-none" sz="700" dirty="0">
                <a:solidFill>
                  <a:srgbClr val="FFFF00"/>
                </a:solidFill>
                <a:latin typeface="Chelsea Market" charset="0"/>
                <a:ea typeface="Chelsea Market" charset="0"/>
                <a:cs typeface="Chelsea Market" charset="0"/>
              </a:rPr>
              <a:t> ©</a:t>
            </a:r>
            <a:r>
              <a:rPr lang="en-GB" altLang="x-none" sz="700" dirty="0">
                <a:solidFill>
                  <a:srgbClr val="FFFF00"/>
                </a:solidFill>
                <a:latin typeface="Chelsea Market" charset="0"/>
                <a:ea typeface="Chelsea Market" charset="0"/>
                <a:cs typeface="Chelsea Market" charset="0"/>
              </a:rPr>
              <a:t>Ks2history 2018</a:t>
            </a:r>
          </a:p>
        </p:txBody>
      </p:sp>
      <p:sp>
        <p:nvSpPr>
          <p:cNvPr id="5" name="Action Button: Forward or Next 4">
            <a:hlinkClick r:id="" action="ppaction://hlinkshowjump?jump=nextslide" highlightClick="1"/>
          </p:cNvPr>
          <p:cNvSpPr/>
          <p:nvPr/>
        </p:nvSpPr>
        <p:spPr>
          <a:xfrm>
            <a:off x="8586788" y="6338888"/>
            <a:ext cx="557212" cy="519112"/>
          </a:xfrm>
          <a:prstGeom prst="actionButtonForwardNext">
            <a:avLst/>
          </a:prstGeom>
          <a:solidFill>
            <a:schemeClr val="accent4">
              <a:alpha val="78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51479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990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16536" y="531234"/>
            <a:ext cx="7910947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The Maths Tests</a:t>
            </a:r>
          </a:p>
          <a:p>
            <a:pPr algn="ctr"/>
            <a:endParaRPr lang="en-GB" b="1" dirty="0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There are three tests: one arithmetic paper and two reasoning papers. 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Paper 1 (arithmetic) lasts 30 minutes and assesses pupils’ confidence using methods of calculation as well as fractions, decimals and percentages. It covers curriculum content from all of KS2.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Papers 2 &amp; 3 (reasoning) last 40 minutes each and focus on problem solving, fluency and applying mathematical reasoning.</a:t>
            </a:r>
          </a:p>
          <a:p>
            <a:pPr marL="285750" indent="-28575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Questions cover the following areas:</a:t>
            </a:r>
            <a:b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GB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Number and place value </a:t>
            </a:r>
            <a:br>
              <a:rPr lang="en-GB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GB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</a:t>
            </a:r>
            <a: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Addition, subtraction, multiplication and division (calculations)</a:t>
            </a:r>
            <a:br>
              <a:rPr lang="en-GB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GB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</a:t>
            </a:r>
            <a: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Geometry – properties of shapes </a:t>
            </a:r>
            <a:b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Geometry – position and direction </a:t>
            </a:r>
            <a:b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Statistics </a:t>
            </a:r>
            <a:b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Measurement</a:t>
            </a:r>
            <a:b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Algebra</a:t>
            </a:r>
            <a:b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Ratio and proportion</a:t>
            </a:r>
            <a:b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Fractions, decimals and percentages.</a:t>
            </a:r>
          </a:p>
        </p:txBody>
      </p:sp>
      <p:sp>
        <p:nvSpPr>
          <p:cNvPr id="4" name="Action Button: Forward or Next 3">
            <a:hlinkClick r:id="" action="ppaction://hlinkshowjump?jump=nextslide" highlightClick="1"/>
          </p:cNvPr>
          <p:cNvSpPr/>
          <p:nvPr/>
        </p:nvSpPr>
        <p:spPr>
          <a:xfrm>
            <a:off x="8586788" y="6338888"/>
            <a:ext cx="557212" cy="519112"/>
          </a:xfrm>
          <a:prstGeom prst="actionButtonForwardNext">
            <a:avLst/>
          </a:prstGeom>
          <a:solidFill>
            <a:schemeClr val="accent4">
              <a:alpha val="78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22640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990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" y="-24228"/>
            <a:ext cx="9143980" cy="6882228"/>
          </a:xfrm>
          <a:prstGeom prst="rect">
            <a:avLst/>
          </a:prstGeom>
        </p:spPr>
      </p:pic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-95250" y="6692900"/>
            <a:ext cx="927100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x-none" sz="700" dirty="0">
                <a:solidFill>
                  <a:srgbClr val="FFFF00"/>
                </a:solidFill>
                <a:latin typeface="Chelsea Market" charset="0"/>
                <a:ea typeface="Chelsea Market" charset="0"/>
                <a:cs typeface="Chelsea Market" charset="0"/>
              </a:rPr>
              <a:t> ©</a:t>
            </a:r>
            <a:r>
              <a:rPr lang="en-GB" altLang="x-none" sz="700" dirty="0">
                <a:solidFill>
                  <a:srgbClr val="FFFF00"/>
                </a:solidFill>
                <a:latin typeface="Chelsea Market" charset="0"/>
                <a:ea typeface="Chelsea Market" charset="0"/>
                <a:cs typeface="Chelsea Market" charset="0"/>
              </a:rPr>
              <a:t>Ks2history 2018</a:t>
            </a:r>
          </a:p>
        </p:txBody>
      </p:sp>
      <p:sp>
        <p:nvSpPr>
          <p:cNvPr id="5" name="Action Button: Forward or Next 4">
            <a:hlinkClick r:id="" action="ppaction://hlinkshowjump?jump=nextslide" highlightClick="1"/>
          </p:cNvPr>
          <p:cNvSpPr/>
          <p:nvPr/>
        </p:nvSpPr>
        <p:spPr>
          <a:xfrm>
            <a:off x="8586788" y="6338888"/>
            <a:ext cx="557212" cy="519112"/>
          </a:xfrm>
          <a:prstGeom prst="actionButtonForwardNext">
            <a:avLst/>
          </a:prstGeom>
          <a:solidFill>
            <a:schemeClr val="accent4">
              <a:alpha val="78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18641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990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74974" y="650289"/>
            <a:ext cx="7994072" cy="39241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Other Assessments </a:t>
            </a:r>
          </a:p>
          <a:p>
            <a:pPr algn="ctr"/>
            <a:endParaRPr lang="en-GB" sz="100" b="1" dirty="0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  <a:p>
            <a:pPr algn="ctr"/>
            <a:endParaRPr lang="en-GB" b="1" dirty="0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There is no writing SATS test.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Writing assessments will be formed from judgements made by the teacher, looking at evidence from writing collected over the course of the year. 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The teacher will moderate their assessments with other professionals to make sure there is a consistent standard across the country.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Final judgements will be reported to parents at the same time as the other assessment results.</a:t>
            </a:r>
            <a:b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</a:br>
            <a:endParaRPr lang="en-GB" b="1" dirty="0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  <a:p>
            <a:endParaRPr lang="en-GB" b="1" dirty="0">
              <a:solidFill>
                <a:schemeClr val="accent1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" name="Action Button: Forward or Next 3">
            <a:hlinkClick r:id="" action="ppaction://hlinkshowjump?jump=nextslide" highlightClick="1"/>
          </p:cNvPr>
          <p:cNvSpPr/>
          <p:nvPr/>
        </p:nvSpPr>
        <p:spPr>
          <a:xfrm>
            <a:off x="8586788" y="6338888"/>
            <a:ext cx="557212" cy="519112"/>
          </a:xfrm>
          <a:prstGeom prst="actionButtonForwardNext">
            <a:avLst/>
          </a:prstGeom>
          <a:solidFill>
            <a:schemeClr val="accent4">
              <a:alpha val="78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87350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990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02683" y="1197873"/>
            <a:ext cx="7938654" cy="2723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How can I help my child?</a:t>
            </a:r>
          </a:p>
          <a:p>
            <a:pPr algn="ctr"/>
            <a:endParaRPr lang="en-GB" sz="600" b="1" dirty="0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  <a:p>
            <a:pPr algn="ctr"/>
            <a:endParaRPr lang="en-GB" sz="700" b="1" dirty="0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Help children not to feel worried or pressured about SATS. All that is asked is that they try their best. Regularly, give lots of praise and encouragement!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Help children with organising their homework (</a:t>
            </a:r>
            <a:r>
              <a:rPr lang="en-GB" b="1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including spellings) </a:t>
            </a: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and support their reading for pleasure activities.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Help them to have early nights and a healthy diet.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Help your child to have the best possible attendance at school.</a:t>
            </a:r>
          </a:p>
        </p:txBody>
      </p:sp>
      <p:sp>
        <p:nvSpPr>
          <p:cNvPr id="4" name="Action Button: Forward or Next 3">
            <a:hlinkClick r:id="" action="ppaction://hlinkshowjump?jump=nextslide" highlightClick="1"/>
          </p:cNvPr>
          <p:cNvSpPr/>
          <p:nvPr/>
        </p:nvSpPr>
        <p:spPr>
          <a:xfrm>
            <a:off x="8586788" y="6338888"/>
            <a:ext cx="557212" cy="519112"/>
          </a:xfrm>
          <a:prstGeom prst="actionButtonForwardNext">
            <a:avLst/>
          </a:prstGeom>
          <a:solidFill>
            <a:schemeClr val="accent4">
              <a:alpha val="78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67008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77</TotalTime>
  <Words>1083</Words>
  <Application>Microsoft Office PowerPoint</Application>
  <PresentationFormat>On-screen Show (4:3)</PresentationFormat>
  <Paragraphs>70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Chelsea Market</vt:lpstr>
      <vt:lpstr>GDS Transport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KS2 History</dc:creator>
  <cp:lastModifiedBy>Laura Judd</cp:lastModifiedBy>
  <cp:revision>21</cp:revision>
  <dcterms:created xsi:type="dcterms:W3CDTF">2018-02-15T21:58:36Z</dcterms:created>
  <dcterms:modified xsi:type="dcterms:W3CDTF">2025-09-14T16:04:40Z</dcterms:modified>
</cp:coreProperties>
</file>