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4660"/>
  </p:normalViewPr>
  <p:slideViewPr>
    <p:cSldViewPr>
      <p:cViewPr varScale="1">
        <p:scale>
          <a:sx n="63" d="100"/>
          <a:sy n="63" d="100"/>
        </p:scale>
        <p:origin x="1772"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E57149D-5481-4B02-877F-85A14588906C}" type="datetimeFigureOut">
              <a:rPr lang="en-GB" smtClean="0"/>
              <a:pPr/>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BAF003-834C-47CD-ADA4-E86FDC20980F}" type="slidenum">
              <a:rPr lang="en-GB" smtClean="0"/>
              <a:pPr/>
              <a:t>‹#›</a:t>
            </a:fld>
            <a:endParaRPr lang="en-GB"/>
          </a:p>
        </p:txBody>
      </p:sp>
    </p:spTree>
    <p:extLst>
      <p:ext uri="{BB962C8B-B14F-4D97-AF65-F5344CB8AC3E}">
        <p14:creationId xmlns:p14="http://schemas.microsoft.com/office/powerpoint/2010/main" val="21811940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E57149D-5481-4B02-877F-85A14588906C}" type="datetimeFigureOut">
              <a:rPr lang="en-GB" smtClean="0"/>
              <a:pPr/>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BAF003-834C-47CD-ADA4-E86FDC20980F}" type="slidenum">
              <a:rPr lang="en-GB" smtClean="0"/>
              <a:pPr/>
              <a:t>‹#›</a:t>
            </a:fld>
            <a:endParaRPr lang="en-GB"/>
          </a:p>
        </p:txBody>
      </p:sp>
    </p:spTree>
    <p:extLst>
      <p:ext uri="{BB962C8B-B14F-4D97-AF65-F5344CB8AC3E}">
        <p14:creationId xmlns:p14="http://schemas.microsoft.com/office/powerpoint/2010/main" val="438968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E57149D-5481-4B02-877F-85A14588906C}" type="datetimeFigureOut">
              <a:rPr lang="en-GB" smtClean="0"/>
              <a:pPr/>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BAF003-834C-47CD-ADA4-E86FDC20980F}" type="slidenum">
              <a:rPr lang="en-GB" smtClean="0"/>
              <a:pPr/>
              <a:t>‹#›</a:t>
            </a:fld>
            <a:endParaRPr lang="en-GB"/>
          </a:p>
        </p:txBody>
      </p:sp>
    </p:spTree>
    <p:extLst>
      <p:ext uri="{BB962C8B-B14F-4D97-AF65-F5344CB8AC3E}">
        <p14:creationId xmlns:p14="http://schemas.microsoft.com/office/powerpoint/2010/main" val="22193710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E57149D-5481-4B02-877F-85A14588906C}" type="datetimeFigureOut">
              <a:rPr lang="en-GB" smtClean="0"/>
              <a:pPr/>
              <a:t>10/12/2025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BAF003-834C-47CD-ADA4-E86FDC20980F}" type="slidenum">
              <a:rPr lang="en-GB" smtClean="0"/>
              <a:pPr/>
              <a:t>‹#›</a:t>
            </a:fld>
            <a:endParaRPr lang="en-GB"/>
          </a:p>
        </p:txBody>
      </p:sp>
    </p:spTree>
    <p:extLst>
      <p:ext uri="{BB962C8B-B14F-4D97-AF65-F5344CB8AC3E}">
        <p14:creationId xmlns:p14="http://schemas.microsoft.com/office/powerpoint/2010/main" val="3284497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E57149D-5481-4B02-877F-85A14588906C}" type="datetimeFigureOut">
              <a:rPr lang="en-GB" smtClean="0"/>
              <a:pPr/>
              <a:t>10/12/2025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3BAF003-834C-47CD-ADA4-E86FDC20980F}" type="slidenum">
              <a:rPr lang="en-GB" smtClean="0"/>
              <a:pPr/>
              <a:t>‹#›</a:t>
            </a:fld>
            <a:endParaRPr lang="en-GB"/>
          </a:p>
        </p:txBody>
      </p:sp>
    </p:spTree>
    <p:extLst>
      <p:ext uri="{BB962C8B-B14F-4D97-AF65-F5344CB8AC3E}">
        <p14:creationId xmlns:p14="http://schemas.microsoft.com/office/powerpoint/2010/main" val="2909521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E57149D-5481-4B02-877F-85A14588906C}" type="datetimeFigureOut">
              <a:rPr lang="en-GB" smtClean="0"/>
              <a:pPr/>
              <a:t>10/12/2025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3BAF003-834C-47CD-ADA4-E86FDC20980F}" type="slidenum">
              <a:rPr lang="en-GB" smtClean="0"/>
              <a:pPr/>
              <a:t>‹#›</a:t>
            </a:fld>
            <a:endParaRPr lang="en-GB"/>
          </a:p>
        </p:txBody>
      </p:sp>
    </p:spTree>
    <p:extLst>
      <p:ext uri="{BB962C8B-B14F-4D97-AF65-F5344CB8AC3E}">
        <p14:creationId xmlns:p14="http://schemas.microsoft.com/office/powerpoint/2010/main" val="2250563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57149D-5481-4B02-877F-85A14588906C}" type="datetimeFigureOut">
              <a:rPr lang="en-GB" smtClean="0"/>
              <a:pPr/>
              <a:t>10/12/2025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3BAF003-834C-47CD-ADA4-E86FDC20980F}" type="slidenum">
              <a:rPr lang="en-GB" smtClean="0"/>
              <a:pPr/>
              <a:t>‹#›</a:t>
            </a:fld>
            <a:endParaRPr lang="en-GB"/>
          </a:p>
        </p:txBody>
      </p:sp>
    </p:spTree>
    <p:extLst>
      <p:ext uri="{BB962C8B-B14F-4D97-AF65-F5344CB8AC3E}">
        <p14:creationId xmlns:p14="http://schemas.microsoft.com/office/powerpoint/2010/main" val="984865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E57149D-5481-4B02-877F-85A14588906C}" type="datetimeFigureOut">
              <a:rPr lang="en-GB" smtClean="0"/>
              <a:pPr/>
              <a:t>10/12/2025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BAF003-834C-47CD-ADA4-E86FDC20980F}" type="slidenum">
              <a:rPr lang="en-GB" smtClean="0"/>
              <a:pPr/>
              <a:t>‹#›</a:t>
            </a:fld>
            <a:endParaRPr lang="en-GB"/>
          </a:p>
        </p:txBody>
      </p:sp>
    </p:spTree>
    <p:extLst>
      <p:ext uri="{BB962C8B-B14F-4D97-AF65-F5344CB8AC3E}">
        <p14:creationId xmlns:p14="http://schemas.microsoft.com/office/powerpoint/2010/main" val="3221281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E57149D-5481-4B02-877F-85A14588906C}" type="datetimeFigureOut">
              <a:rPr lang="en-GB" smtClean="0"/>
              <a:pPr/>
              <a:t>10/12/2025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BAF003-834C-47CD-ADA4-E86FDC20980F}" type="slidenum">
              <a:rPr lang="en-GB" smtClean="0"/>
              <a:pPr/>
              <a:t>‹#›</a:t>
            </a:fld>
            <a:endParaRPr lang="en-GB"/>
          </a:p>
        </p:txBody>
      </p:sp>
    </p:spTree>
    <p:extLst>
      <p:ext uri="{BB962C8B-B14F-4D97-AF65-F5344CB8AC3E}">
        <p14:creationId xmlns:p14="http://schemas.microsoft.com/office/powerpoint/2010/main" val="2299661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E57149D-5481-4B02-877F-85A14588906C}" type="datetimeFigureOut">
              <a:rPr lang="en-GB" smtClean="0"/>
              <a:pPr/>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BAF003-834C-47CD-ADA4-E86FDC20980F}" type="slidenum">
              <a:rPr lang="en-GB" smtClean="0"/>
              <a:pPr/>
              <a:t>‹#›</a:t>
            </a:fld>
            <a:endParaRPr lang="en-GB"/>
          </a:p>
        </p:txBody>
      </p:sp>
    </p:spTree>
    <p:extLst>
      <p:ext uri="{BB962C8B-B14F-4D97-AF65-F5344CB8AC3E}">
        <p14:creationId xmlns:p14="http://schemas.microsoft.com/office/powerpoint/2010/main" val="1568787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E57149D-5481-4B02-877F-85A14588906C}" type="datetimeFigureOut">
              <a:rPr lang="en-GB" smtClean="0"/>
              <a:pPr/>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BAF003-834C-47CD-ADA4-E86FDC20980F}" type="slidenum">
              <a:rPr lang="en-GB" smtClean="0"/>
              <a:pPr/>
              <a:t>‹#›</a:t>
            </a:fld>
            <a:endParaRPr lang="en-GB"/>
          </a:p>
        </p:txBody>
      </p:sp>
    </p:spTree>
    <p:extLst>
      <p:ext uri="{BB962C8B-B14F-4D97-AF65-F5344CB8AC3E}">
        <p14:creationId xmlns:p14="http://schemas.microsoft.com/office/powerpoint/2010/main" val="13462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57149D-5481-4B02-877F-85A14588906C}" type="datetimeFigureOut">
              <a:rPr lang="en-GB" smtClean="0"/>
              <a:pPr/>
              <a:t>10/12/2025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BAF003-834C-47CD-ADA4-E86FDC20980F}" type="slidenum">
              <a:rPr lang="en-GB" smtClean="0"/>
              <a:pPr/>
              <a:t>‹#›</a:t>
            </a:fld>
            <a:endParaRPr lang="en-GB"/>
          </a:p>
        </p:txBody>
      </p:sp>
    </p:spTree>
    <p:extLst>
      <p:ext uri="{BB962C8B-B14F-4D97-AF65-F5344CB8AC3E}">
        <p14:creationId xmlns:p14="http://schemas.microsoft.com/office/powerpoint/2010/main" val="17129860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image" Target="../media/image3.jpeg"/><Relationship Id="rId10" Type="http://schemas.openxmlformats.org/officeDocument/2006/relationships/image" Target="../media/image7.png"/><Relationship Id="rId4" Type="http://schemas.openxmlformats.org/officeDocument/2006/relationships/image" Target="../media/image2.gif"/><Relationship Id="rId9" Type="http://schemas.openxmlformats.org/officeDocument/2006/relationships/image" Target="../media/image6.jpe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6BC3F74-345B-B26D-B1B4-A65537EAACE3}"/>
              </a:ext>
            </a:extLst>
          </p:cNvPr>
          <p:cNvPicPr>
            <a:picLocks noChangeAspect="1"/>
          </p:cNvPicPr>
          <p:nvPr/>
        </p:nvPicPr>
        <p:blipFill>
          <a:blip r:embed="rId3"/>
          <a:stretch>
            <a:fillRect/>
          </a:stretch>
        </p:blipFill>
        <p:spPr>
          <a:xfrm>
            <a:off x="-2529" y="-37515"/>
            <a:ext cx="9252520" cy="6858000"/>
          </a:xfrm>
          <a:prstGeom prst="rect">
            <a:avLst/>
          </a:prstGeom>
        </p:spPr>
      </p:pic>
      <p:sp>
        <p:nvSpPr>
          <p:cNvPr id="5" name="TextBox 4"/>
          <p:cNvSpPr txBox="1"/>
          <p:nvPr/>
        </p:nvSpPr>
        <p:spPr>
          <a:xfrm>
            <a:off x="40463" y="77514"/>
            <a:ext cx="2261132" cy="861774"/>
          </a:xfrm>
          <a:prstGeom prst="rect">
            <a:avLst/>
          </a:prstGeom>
          <a:solidFill>
            <a:schemeClr val="bg1"/>
          </a:solidFill>
          <a:ln>
            <a:solidFill>
              <a:schemeClr val="tx1"/>
            </a:solidFill>
          </a:ln>
        </p:spPr>
        <p:txBody>
          <a:bodyPr wrap="square" rtlCol="0">
            <a:spAutoFit/>
          </a:bodyPr>
          <a:lstStyle/>
          <a:p>
            <a:pPr algn="ctr"/>
            <a:r>
              <a:rPr lang="en-GB" sz="1000" u="sng" dirty="0">
                <a:latin typeface="Book Antiqua" panose="02040602050305030304" pitchFamily="18" charset="0"/>
              </a:rPr>
              <a:t>Mathematics: </a:t>
            </a:r>
            <a:r>
              <a:rPr lang="en-GB" sz="1000" dirty="0">
                <a:latin typeface="Book Antiqua" panose="02040602050305030304" pitchFamily="18" charset="0"/>
              </a:rPr>
              <a:t>We will be looking at multiplication/division, understanding fractions and decimals . We will also be measuring area using standard units.</a:t>
            </a:r>
          </a:p>
        </p:txBody>
      </p:sp>
      <p:sp>
        <p:nvSpPr>
          <p:cNvPr id="7" name="TextBox 6"/>
          <p:cNvSpPr txBox="1"/>
          <p:nvPr/>
        </p:nvSpPr>
        <p:spPr>
          <a:xfrm>
            <a:off x="2391019" y="73126"/>
            <a:ext cx="2241325" cy="1015663"/>
          </a:xfrm>
          <a:prstGeom prst="rect">
            <a:avLst/>
          </a:prstGeom>
          <a:solidFill>
            <a:schemeClr val="bg1"/>
          </a:solidFill>
          <a:ln>
            <a:solidFill>
              <a:schemeClr val="tx1"/>
            </a:solidFill>
          </a:ln>
        </p:spPr>
        <p:txBody>
          <a:bodyPr wrap="square" rtlCol="0">
            <a:spAutoFit/>
          </a:bodyPr>
          <a:lstStyle/>
          <a:p>
            <a:pPr algn="ctr"/>
            <a:r>
              <a:rPr lang="en-GB" sz="1000" u="sng" dirty="0">
                <a:latin typeface="Book Antiqua" panose="02040602050305030304" pitchFamily="18" charset="0"/>
              </a:rPr>
              <a:t>English:</a:t>
            </a:r>
          </a:p>
          <a:p>
            <a:pPr algn="ctr"/>
            <a:r>
              <a:rPr lang="en-GB" sz="1000" dirty="0">
                <a:latin typeface="Book Antiqua" panose="02040602050305030304" pitchFamily="18" charset="0"/>
              </a:rPr>
              <a:t>We will be looking at stories set in imaginary worlds and non-chronological reports. We will explore a range of poems and perform a choral reading.</a:t>
            </a:r>
          </a:p>
        </p:txBody>
      </p:sp>
      <p:sp>
        <p:nvSpPr>
          <p:cNvPr id="9" name="TextBox 8"/>
          <p:cNvSpPr txBox="1"/>
          <p:nvPr/>
        </p:nvSpPr>
        <p:spPr>
          <a:xfrm>
            <a:off x="-5375" y="5785525"/>
            <a:ext cx="2794569" cy="1015663"/>
          </a:xfrm>
          <a:prstGeom prst="rect">
            <a:avLst/>
          </a:prstGeom>
          <a:solidFill>
            <a:schemeClr val="bg1"/>
          </a:solidFill>
          <a:ln>
            <a:solidFill>
              <a:schemeClr val="tx1"/>
            </a:solidFill>
          </a:ln>
        </p:spPr>
        <p:txBody>
          <a:bodyPr wrap="square" rtlCol="0">
            <a:spAutoFit/>
          </a:bodyPr>
          <a:lstStyle/>
          <a:p>
            <a:pPr algn="ctr"/>
            <a:r>
              <a:rPr lang="en-GB" sz="1000" u="sng" dirty="0">
                <a:latin typeface="Book Antiqua" panose="02040602050305030304" pitchFamily="18" charset="0"/>
              </a:rPr>
              <a:t>Science</a:t>
            </a:r>
            <a:r>
              <a:rPr lang="en-GB" sz="1000" dirty="0">
                <a:latin typeface="Book Antiqua" panose="02040602050305030304" pitchFamily="18" charset="0"/>
              </a:rPr>
              <a:t>:</a:t>
            </a:r>
          </a:p>
          <a:p>
            <a:pPr algn="ctr"/>
            <a:r>
              <a:rPr lang="en-GB" sz="1000" dirty="0">
                <a:latin typeface="Book Antiqua" panose="02040602050305030304" pitchFamily="18" charset="0"/>
              </a:rPr>
              <a:t>As scientists we will be looking at states of matter, making careful observations and comparisons between materials in different states. We will be investigating evaporation and condensation. </a:t>
            </a:r>
          </a:p>
        </p:txBody>
      </p:sp>
      <p:sp>
        <p:nvSpPr>
          <p:cNvPr id="10" name="TextBox 9"/>
          <p:cNvSpPr txBox="1"/>
          <p:nvPr/>
        </p:nvSpPr>
        <p:spPr>
          <a:xfrm>
            <a:off x="5714359" y="5504368"/>
            <a:ext cx="1581388" cy="1323439"/>
          </a:xfrm>
          <a:prstGeom prst="rect">
            <a:avLst/>
          </a:prstGeom>
          <a:solidFill>
            <a:schemeClr val="bg1"/>
          </a:solidFill>
          <a:ln>
            <a:solidFill>
              <a:schemeClr val="tx1"/>
            </a:solidFill>
          </a:ln>
        </p:spPr>
        <p:txBody>
          <a:bodyPr wrap="square" rtlCol="0">
            <a:spAutoFit/>
          </a:bodyPr>
          <a:lstStyle/>
          <a:p>
            <a:pPr algn="ctr"/>
            <a:r>
              <a:rPr lang="en-GB" sz="1000" u="sng" dirty="0">
                <a:latin typeface="Book Antiqua" panose="02040602050305030304" pitchFamily="18" charset="0"/>
              </a:rPr>
              <a:t>RE</a:t>
            </a:r>
            <a:r>
              <a:rPr lang="en-GB" sz="1000" dirty="0">
                <a:latin typeface="Book Antiqua" panose="02040602050305030304" pitchFamily="18" charset="0"/>
              </a:rPr>
              <a:t>:</a:t>
            </a:r>
          </a:p>
          <a:p>
            <a:pPr algn="ctr"/>
            <a:r>
              <a:rPr lang="en-GB" sz="1000" dirty="0">
                <a:latin typeface="Book Antiqua" panose="02040602050305030304" pitchFamily="18" charset="0"/>
              </a:rPr>
              <a:t>In RE, we will be investigating how religious groups contribute to society and culture.  We will also be exploring the diversity of belief in Christianity.</a:t>
            </a:r>
          </a:p>
        </p:txBody>
      </p:sp>
      <p:sp>
        <p:nvSpPr>
          <p:cNvPr id="6" name="TextBox 5"/>
          <p:cNvSpPr txBox="1"/>
          <p:nvPr/>
        </p:nvSpPr>
        <p:spPr>
          <a:xfrm>
            <a:off x="2502532" y="3112725"/>
            <a:ext cx="4852121" cy="707886"/>
          </a:xfrm>
          <a:prstGeom prst="rect">
            <a:avLst/>
          </a:prstGeom>
          <a:solidFill>
            <a:schemeClr val="accent5">
              <a:lumMod val="20000"/>
              <a:lumOff val="80000"/>
            </a:schemeClr>
          </a:solidFill>
          <a:ln>
            <a:solidFill>
              <a:schemeClr val="tx1"/>
            </a:solidFill>
          </a:ln>
        </p:spPr>
        <p:txBody>
          <a:bodyPr wrap="square" rtlCol="0">
            <a:spAutoFit/>
          </a:bodyPr>
          <a:lstStyle/>
          <a:p>
            <a:pPr algn="ctr"/>
            <a:r>
              <a:rPr lang="en-GB" sz="2000" dirty="0">
                <a:solidFill>
                  <a:srgbClr val="C00000"/>
                </a:solidFill>
                <a:latin typeface="Comic Sans MS" panose="030F0702030302020204" pitchFamily="66" charset="0"/>
              </a:rPr>
              <a:t>Woodpecker and Sparrowhawk classes</a:t>
            </a:r>
          </a:p>
          <a:p>
            <a:pPr algn="ctr"/>
            <a:r>
              <a:rPr lang="en-GB" sz="2000" dirty="0">
                <a:solidFill>
                  <a:srgbClr val="C00000"/>
                </a:solidFill>
                <a:latin typeface="Comic Sans MS" panose="030F0702030302020204" pitchFamily="66" charset="0"/>
              </a:rPr>
              <a:t>Spring 2026</a:t>
            </a:r>
          </a:p>
        </p:txBody>
      </p:sp>
      <p:sp>
        <p:nvSpPr>
          <p:cNvPr id="13" name="TextBox 12"/>
          <p:cNvSpPr txBox="1"/>
          <p:nvPr/>
        </p:nvSpPr>
        <p:spPr>
          <a:xfrm>
            <a:off x="2889866" y="4448906"/>
            <a:ext cx="2655900" cy="2400657"/>
          </a:xfrm>
          <a:prstGeom prst="rect">
            <a:avLst/>
          </a:prstGeom>
          <a:solidFill>
            <a:schemeClr val="bg1"/>
          </a:solidFill>
          <a:ln>
            <a:solidFill>
              <a:schemeClr val="tx1"/>
            </a:solidFill>
          </a:ln>
        </p:spPr>
        <p:txBody>
          <a:bodyPr wrap="square" rtlCol="0">
            <a:spAutoFit/>
          </a:bodyPr>
          <a:lstStyle/>
          <a:p>
            <a:pPr algn="ctr"/>
            <a:r>
              <a:rPr lang="en-GB" sz="1000" u="sng" dirty="0">
                <a:latin typeface="Book Antiqua" panose="02040602050305030304" pitchFamily="18" charset="0"/>
              </a:rPr>
              <a:t>Music: </a:t>
            </a:r>
            <a:r>
              <a:rPr lang="en-GB" sz="1000" dirty="0">
                <a:latin typeface="Book Antiqua" panose="02040602050305030304" pitchFamily="18" charset="0"/>
              </a:rPr>
              <a:t>We will focus on comparing songs, giving reasons for opinions. Then, we will listen and appreciate a range of soul and gospel music.</a:t>
            </a:r>
          </a:p>
          <a:p>
            <a:pPr algn="ctr"/>
            <a:r>
              <a:rPr lang="en-GB" sz="1000" u="sng" dirty="0">
                <a:latin typeface="Book Antiqua" panose="02040602050305030304" pitchFamily="18" charset="0"/>
              </a:rPr>
              <a:t>PE</a:t>
            </a:r>
            <a:r>
              <a:rPr lang="en-GB" sz="1000" dirty="0">
                <a:latin typeface="Book Antiqua" panose="02040602050305030304" pitchFamily="18" charset="0"/>
              </a:rPr>
              <a:t>: Our new units will focus on Yoga &amp; Tennis. Cross country tasks also feature this term.</a:t>
            </a:r>
          </a:p>
          <a:p>
            <a:pPr algn="ctr"/>
            <a:r>
              <a:rPr lang="en-GB" sz="1000" u="sng" dirty="0">
                <a:latin typeface="Book Antiqua" panose="02040602050305030304" pitchFamily="18" charset="0"/>
              </a:rPr>
              <a:t>DT</a:t>
            </a:r>
            <a:r>
              <a:rPr lang="en-GB" sz="1000" dirty="0">
                <a:latin typeface="Book Antiqua" panose="02040602050305030304" pitchFamily="18" charset="0"/>
              </a:rPr>
              <a:t>: Bridges will be our focus area, looking at the different types and their features before designing and making our own bridges to test and evaluate.</a:t>
            </a:r>
          </a:p>
          <a:p>
            <a:pPr algn="ctr"/>
            <a:r>
              <a:rPr lang="en-GB" sz="1000" u="sng" dirty="0">
                <a:latin typeface="Book Antiqua" panose="02040602050305030304" pitchFamily="18" charset="0"/>
              </a:rPr>
              <a:t>Art: </a:t>
            </a:r>
            <a:r>
              <a:rPr lang="en-GB" sz="1000" dirty="0">
                <a:latin typeface="Book Antiqua" panose="02040602050305030304" pitchFamily="18" charset="0"/>
              </a:rPr>
              <a:t>We will study the artist William Morris and investigate print-making techniques. We will explore combining and organising shapes, colours and patterns.</a:t>
            </a:r>
          </a:p>
        </p:txBody>
      </p:sp>
      <p:sp>
        <p:nvSpPr>
          <p:cNvPr id="14" name="TextBox 13"/>
          <p:cNvSpPr txBox="1"/>
          <p:nvPr/>
        </p:nvSpPr>
        <p:spPr>
          <a:xfrm>
            <a:off x="-11225" y="2701875"/>
            <a:ext cx="2252115" cy="2092881"/>
          </a:xfrm>
          <a:prstGeom prst="rect">
            <a:avLst/>
          </a:prstGeom>
          <a:solidFill>
            <a:schemeClr val="bg1"/>
          </a:solidFill>
          <a:ln>
            <a:solidFill>
              <a:schemeClr val="tx1"/>
            </a:solidFill>
          </a:ln>
        </p:spPr>
        <p:txBody>
          <a:bodyPr wrap="square" rtlCol="0">
            <a:spAutoFit/>
          </a:bodyPr>
          <a:lstStyle/>
          <a:p>
            <a:pPr algn="ctr"/>
            <a:r>
              <a:rPr lang="en-GB" sz="1000" u="sng" dirty="0">
                <a:latin typeface="Book Antiqua" panose="02040602050305030304" pitchFamily="18" charset="0"/>
              </a:rPr>
              <a:t>Geography:</a:t>
            </a:r>
          </a:p>
          <a:p>
            <a:pPr algn="ctr"/>
            <a:r>
              <a:rPr lang="en-GB" sz="1000" dirty="0">
                <a:latin typeface="Book Antiqua" panose="02040602050305030304" pitchFamily="18" charset="0"/>
              </a:rPr>
              <a:t>Amazing Alps will be our initial focus.  We will be looking at the physical and human characteristics of the Alps, leading into comparison with our local environment.</a:t>
            </a:r>
          </a:p>
          <a:p>
            <a:pPr algn="ctr"/>
            <a:r>
              <a:rPr lang="en-GB" sz="1000" dirty="0">
                <a:latin typeface="Book Antiqua" panose="02040602050305030304" pitchFamily="18" charset="0"/>
              </a:rPr>
              <a:t>After half term, we will be investigating the water cycle and identifying features of a river</a:t>
            </a:r>
          </a:p>
          <a:p>
            <a:pPr algn="ctr"/>
            <a:r>
              <a:rPr lang="en-GB" sz="1000" dirty="0">
                <a:latin typeface="Book Antiqua" panose="02040602050305030304" pitchFamily="18" charset="0"/>
              </a:rPr>
              <a:t>We will also be developing our map work skills. We will learn about the impact of how we live on the environment .</a:t>
            </a:r>
          </a:p>
        </p:txBody>
      </p:sp>
      <p:sp>
        <p:nvSpPr>
          <p:cNvPr id="16" name="TextBox 15"/>
          <p:cNvSpPr txBox="1"/>
          <p:nvPr/>
        </p:nvSpPr>
        <p:spPr>
          <a:xfrm>
            <a:off x="4721768" y="65238"/>
            <a:ext cx="2689148" cy="1169551"/>
          </a:xfrm>
          <a:prstGeom prst="rect">
            <a:avLst/>
          </a:prstGeom>
          <a:solidFill>
            <a:schemeClr val="bg1"/>
          </a:solidFill>
          <a:ln>
            <a:solidFill>
              <a:schemeClr val="tx1"/>
            </a:solidFill>
          </a:ln>
        </p:spPr>
        <p:txBody>
          <a:bodyPr wrap="square" rtlCol="0">
            <a:spAutoFit/>
          </a:bodyPr>
          <a:lstStyle/>
          <a:p>
            <a:pPr algn="ctr"/>
            <a:r>
              <a:rPr lang="en-GB" sz="1000" u="sng" dirty="0">
                <a:latin typeface="Book Antiqua" panose="02040602050305030304" pitchFamily="18" charset="0"/>
              </a:rPr>
              <a:t>PSHE:</a:t>
            </a:r>
          </a:p>
          <a:p>
            <a:pPr algn="ctr"/>
            <a:r>
              <a:rPr lang="en-GB" sz="1000" dirty="0">
                <a:latin typeface="Book Antiqua" panose="02040602050305030304" pitchFamily="18" charset="0"/>
              </a:rPr>
              <a:t>We will look at the unit “Dreams and Goals” when we will reflect on how positive and happy experiences help us cope with disappointment.  </a:t>
            </a:r>
          </a:p>
          <a:p>
            <a:pPr algn="ctr"/>
            <a:r>
              <a:rPr lang="en-GB" sz="1000" dirty="0">
                <a:latin typeface="Book Antiqua" panose="02040602050305030304" pitchFamily="18" charset="0"/>
              </a:rPr>
              <a:t>Our unit on “Healthy Me” will discuss peer pressure and making decisions.</a:t>
            </a:r>
          </a:p>
        </p:txBody>
      </p:sp>
      <p:sp>
        <p:nvSpPr>
          <p:cNvPr id="3" name="Rectangle 2"/>
          <p:cNvSpPr/>
          <p:nvPr/>
        </p:nvSpPr>
        <p:spPr>
          <a:xfrm>
            <a:off x="2343263" y="2215138"/>
            <a:ext cx="5785943" cy="830997"/>
          </a:xfrm>
          <a:prstGeom prst="rect">
            <a:avLst/>
          </a:prstGeom>
          <a:noFill/>
          <a:ln>
            <a:solidFill>
              <a:srgbClr val="002060"/>
            </a:solidFill>
          </a:ln>
        </p:spPr>
        <p:txBody>
          <a:bodyPr wrap="square" lIns="91440" tIns="45720" rIns="91440" bIns="45720">
            <a:spAutoFit/>
          </a:bodyPr>
          <a:lstStyle/>
          <a:p>
            <a:pPr algn="ctr"/>
            <a:r>
              <a:rPr lang="en-GB" sz="4800" b="1" cap="none" spc="300" dirty="0">
                <a:ln w="11430" cmpd="sng">
                  <a:solidFill>
                    <a:schemeClr val="accent1">
                      <a:tint val="10000"/>
                    </a:schemeClr>
                  </a:solidFill>
                  <a:prstDash val="solid"/>
                  <a:miter lim="800000"/>
                </a:ln>
                <a:solidFill>
                  <a:srgbClr val="00B0F0"/>
                </a:solidFill>
                <a:effectLst>
                  <a:glow rad="45500">
                    <a:schemeClr val="accent1">
                      <a:satMod val="220000"/>
                      <a:alpha val="35000"/>
                    </a:schemeClr>
                  </a:glow>
                </a:effectLst>
                <a:latin typeface="Comic Sans MS" panose="030F0702030302020204" pitchFamily="66" charset="0"/>
                <a:cs typeface="Dreaming Outloud Script Pro" panose="03050502040304050704" pitchFamily="66" charset="0"/>
              </a:rPr>
              <a:t>Go with the flow</a:t>
            </a:r>
          </a:p>
        </p:txBody>
      </p:sp>
      <p:sp>
        <p:nvSpPr>
          <p:cNvPr id="15" name="TextBox 14"/>
          <p:cNvSpPr txBox="1"/>
          <p:nvPr/>
        </p:nvSpPr>
        <p:spPr>
          <a:xfrm>
            <a:off x="7618837" y="59049"/>
            <a:ext cx="1546867" cy="1938992"/>
          </a:xfrm>
          <a:prstGeom prst="rect">
            <a:avLst/>
          </a:prstGeom>
          <a:solidFill>
            <a:schemeClr val="bg1"/>
          </a:solidFill>
          <a:ln>
            <a:solidFill>
              <a:schemeClr val="tx1"/>
            </a:solidFill>
          </a:ln>
        </p:spPr>
        <p:txBody>
          <a:bodyPr wrap="square" rtlCol="0">
            <a:spAutoFit/>
          </a:bodyPr>
          <a:lstStyle/>
          <a:p>
            <a:pPr algn="ctr"/>
            <a:r>
              <a:rPr lang="en-GB" sz="1000" u="sng" dirty="0">
                <a:latin typeface="Book Antiqua" panose="02040602050305030304" pitchFamily="18" charset="0"/>
              </a:rPr>
              <a:t>Computing:</a:t>
            </a:r>
          </a:p>
          <a:p>
            <a:pPr algn="ctr"/>
            <a:r>
              <a:rPr lang="en-GB" sz="1000" dirty="0">
                <a:latin typeface="Book Antiqua" panose="02040602050305030304" pitchFamily="18" charset="0"/>
              </a:rPr>
              <a:t>We will use weather collecting resources to input the data into an Excel spreadsheet and record using graphs. Then, as meteorologists we will create our own spreadsheet to record the information about the weather in </a:t>
            </a:r>
            <a:r>
              <a:rPr lang="en-GB" sz="1000" dirty="0" err="1">
                <a:latin typeface="Book Antiqua" panose="02040602050305030304" pitchFamily="18" charset="0"/>
              </a:rPr>
              <a:t>Shenfield</a:t>
            </a:r>
            <a:r>
              <a:rPr lang="en-GB" sz="1000" dirty="0">
                <a:latin typeface="Book Antiqua" panose="02040602050305030304" pitchFamily="18" charset="0"/>
              </a:rPr>
              <a:t>.</a:t>
            </a:r>
          </a:p>
        </p:txBody>
      </p:sp>
      <p:pic>
        <p:nvPicPr>
          <p:cNvPr id="1030" name="Picture 6" descr="C:\Users\DMcAdams\AppData\Local\Microsoft\Windows\Temporary Internet Files\Content.IE5\28S2J5AI\water-cycle-copy[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3749" y="1285361"/>
            <a:ext cx="1397036" cy="104851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49AB581-E4C1-4C4D-B2AD-CEF0277F66B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83891" y="5027911"/>
            <a:ext cx="1093443" cy="779709"/>
          </a:xfrm>
          <a:prstGeom prst="rect">
            <a:avLst/>
          </a:prstGeom>
        </p:spPr>
      </p:pic>
      <p:sp>
        <p:nvSpPr>
          <p:cNvPr id="2" name="TextBox 1"/>
          <p:cNvSpPr txBox="1"/>
          <p:nvPr/>
        </p:nvSpPr>
        <p:spPr>
          <a:xfrm>
            <a:off x="7555130" y="4295931"/>
            <a:ext cx="1766062" cy="1169551"/>
          </a:xfrm>
          <a:prstGeom prst="rect">
            <a:avLst/>
          </a:prstGeom>
          <a:solidFill>
            <a:schemeClr val="bg1"/>
          </a:solidFill>
        </p:spPr>
        <p:txBody>
          <a:bodyPr wrap="square" rtlCol="0">
            <a:spAutoFit/>
          </a:bodyPr>
          <a:lstStyle/>
          <a:p>
            <a:r>
              <a:rPr lang="en-GB" sz="1000" dirty="0">
                <a:latin typeface="Book Antiqua" panose="02040602050305030304" pitchFamily="18" charset="0"/>
              </a:rPr>
              <a:t>History:</a:t>
            </a:r>
          </a:p>
          <a:p>
            <a:r>
              <a:rPr lang="en-GB" sz="1000" dirty="0">
                <a:latin typeface="Book Antiqua" panose="02040602050305030304" pitchFamily="18" charset="0"/>
              </a:rPr>
              <a:t>We will study the lives of significant individuals in the past who have contributed to national and international achievements e.g. Brunel</a:t>
            </a:r>
          </a:p>
        </p:txBody>
      </p:sp>
      <p:pic>
        <p:nvPicPr>
          <p:cNvPr id="19" name="Picture 18"/>
          <p:cNvPicPr>
            <a:picLocks noChangeAspect="1"/>
          </p:cNvPicPr>
          <p:nvPr/>
        </p:nvPicPr>
        <p:blipFill>
          <a:blip r:embed="rId6"/>
          <a:stretch>
            <a:fillRect/>
          </a:stretch>
        </p:blipFill>
        <p:spPr>
          <a:xfrm>
            <a:off x="7934878" y="3289366"/>
            <a:ext cx="1006565" cy="1006565"/>
          </a:xfrm>
          <a:prstGeom prst="rect">
            <a:avLst/>
          </a:prstGeom>
          <a:ln w="12700">
            <a:solidFill>
              <a:schemeClr val="tx1"/>
            </a:solidFill>
          </a:ln>
        </p:spPr>
      </p:pic>
      <p:pic>
        <p:nvPicPr>
          <p:cNvPr id="20" name="Picture 6" descr="Isambard Kingdom Brunel, British engineer"/>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0" b="100000" l="0" r="100000">
                        <a14:foregroundMark x1="47986" y1="6375" x2="20490" y2="17000"/>
                        <a14:foregroundMark x1="20490" y1="17000" x2="7356" y2="45500"/>
                        <a14:foregroundMark x1="8056" y1="48625" x2="24869" y2="72625"/>
                        <a14:foregroundMark x1="35552" y1="74875" x2="64098" y2="60125"/>
                        <a14:foregroundMark x1="46760" y1="8625" x2="72855" y2="14750"/>
                        <a14:foregroundMark x1="72855" y1="16125" x2="87741" y2="37000"/>
                        <a14:foregroundMark x1="87741" y1="37875" x2="86515" y2="65000"/>
                        <a14:foregroundMark x1="49737" y1="20625" x2="36077" y2="62375"/>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8082850" y="5476433"/>
            <a:ext cx="710619" cy="99561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0CBBE729-B3BA-FEDD-690C-69E90F64299A}"/>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835353" y="4849369"/>
            <a:ext cx="648576" cy="697041"/>
          </a:xfrm>
          <a:prstGeom prst="rect">
            <a:avLst/>
          </a:prstGeom>
          <a:noFill/>
        </p:spPr>
      </p:pic>
      <p:pic>
        <p:nvPicPr>
          <p:cNvPr id="18" name="Picture 17">
            <a:extLst>
              <a:ext uri="{FF2B5EF4-FFF2-40B4-BE49-F238E27FC236}">
                <a16:creationId xmlns:a16="http://schemas.microsoft.com/office/drawing/2014/main" id="{99CA97E4-7F56-0C63-95CA-031E4C3C102E}"/>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832812" y="5263238"/>
            <a:ext cx="404487" cy="404487"/>
          </a:xfrm>
          <a:prstGeom prst="rect">
            <a:avLst/>
          </a:prstGeom>
          <a:noFill/>
          <a:ln>
            <a:noFill/>
          </a:ln>
        </p:spPr>
      </p:pic>
    </p:spTree>
    <p:custDataLst>
      <p:tags r:id="rId1"/>
    </p:custDataLst>
    <p:extLst>
      <p:ext uri="{BB962C8B-B14F-4D97-AF65-F5344CB8AC3E}">
        <p14:creationId xmlns:p14="http://schemas.microsoft.com/office/powerpoint/2010/main" val="3491413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descr="Image result for star of david and menora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948460"/>
            <a:ext cx="1728192" cy="792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73074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500</TotalTime>
  <Words>415</Words>
  <Application>Microsoft Office PowerPoint</Application>
  <PresentationFormat>On-screen Show (4:3)</PresentationFormat>
  <Paragraphs>25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Book Antiqua</vt:lpstr>
      <vt:lpstr>Calibri</vt:lpstr>
      <vt:lpstr>Comic Sans MS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Victorians</dc:title>
  <dc:creator>MMooney</dc:creator>
  <cp:lastModifiedBy>Nicholas Rolland</cp:lastModifiedBy>
  <cp:revision>70</cp:revision>
  <cp:lastPrinted>2015-01-15T16:25:01Z</cp:lastPrinted>
  <dcterms:created xsi:type="dcterms:W3CDTF">2019-01-02T13:15:33Z</dcterms:created>
  <dcterms:modified xsi:type="dcterms:W3CDTF">2025-12-10T14:00:56Z</dcterms:modified>
</cp:coreProperties>
</file>